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1" r:id="rId3"/>
    <p:sldId id="302" r:id="rId4"/>
    <p:sldId id="303" r:id="rId5"/>
    <p:sldId id="304" r:id="rId6"/>
    <p:sldId id="305" r:id="rId7"/>
    <p:sldId id="306" r:id="rId8"/>
    <p:sldId id="307" r:id="rId9"/>
    <p:sldId id="308" r:id="rId10"/>
    <p:sldId id="309" r:id="rId11"/>
    <p:sldId id="310" r:id="rId12"/>
    <p:sldId id="314" r:id="rId13"/>
    <p:sldId id="317" r:id="rId14"/>
    <p:sldId id="316" r:id="rId15"/>
    <p:sldId id="31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49"/>
    <a:srgbClr val="524E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28-Sep-20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28-Sep-20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28-Sep-20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28-Sep-20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28-Sep-20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28-Sep-20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28-Sep-20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28-Sep-20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28-Sep-20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28-Sep-20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28-Sep-20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28-Sep-20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lides.sage-fox.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28-Sep-20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3"/>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2G" TargetMode="External"/><Relationship Id="rId2" Type="http://schemas.openxmlformats.org/officeDocument/2006/relationships/hyperlink" Target="https://en.wikipedia.org/wiki/European_Telecommunications_Standards_Institute" TargetMode="External"/><Relationship Id="rId1" Type="http://schemas.openxmlformats.org/officeDocument/2006/relationships/slideLayout" Target="../slideLayouts/slideLayout2.xml"/><Relationship Id="rId5" Type="http://schemas.openxmlformats.org/officeDocument/2006/relationships/hyperlink" Target="https://en.wikipedia.org/wiki/Finland" TargetMode="External"/><Relationship Id="rId4" Type="http://schemas.openxmlformats.org/officeDocument/2006/relationships/hyperlink" Target="https://en.wikipedia.org/wiki/Cellular_networ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SM_Association" TargetMode="External"/><Relationship Id="rId7" Type="http://schemas.openxmlformats.org/officeDocument/2006/relationships/image" Target="../media/image8.png"/><Relationship Id="rId2" Type="http://schemas.openxmlformats.org/officeDocument/2006/relationships/hyperlink" Target="https://en.wikipedia.org/wiki/Trade_mark"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en.wikipedia.org/wiki/Smart_card" TargetMode="External"/><Relationship Id="rId4" Type="http://schemas.openxmlformats.org/officeDocument/2006/relationships/hyperlink" Target="https://en.wikipedia.org/wiki/Subscriber_Identity_Modul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66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258618" y="775637"/>
            <a:ext cx="5508978" cy="1446550"/>
          </a:xfrm>
          <a:prstGeom prst="rect">
            <a:avLst/>
          </a:prstGeom>
          <a:noFill/>
        </p:spPr>
        <p:txBody>
          <a:bodyPr wrap="square" rtlCol="0">
            <a:spAutoFit/>
          </a:bodyPr>
          <a:lstStyle/>
          <a:p>
            <a:pPr algn="ctr"/>
            <a:r>
              <a:rPr lang="en-US" sz="4400" b="1" dirty="0" smtClean="0">
                <a:solidFill>
                  <a:schemeClr val="bg1"/>
                </a:solidFill>
                <a:latin typeface="Candara" panose="020E0502030303020204" pitchFamily="34" charset="0"/>
              </a:rPr>
              <a:t>ASSAM POLICE HACKATHON</a:t>
            </a:r>
            <a:endParaRPr lang="en-US" sz="4400" b="1" dirty="0">
              <a:solidFill>
                <a:schemeClr val="bg1"/>
              </a:solidFill>
              <a:latin typeface="Candara" panose="020E0502030303020204" pitchFamily="34" charset="0"/>
            </a:endParaRPr>
          </a:p>
        </p:txBody>
      </p:sp>
      <p:sp>
        <p:nvSpPr>
          <p:cNvPr id="10" name="Freeform 9"/>
          <p:cNvSpPr>
            <a:spLocks noChangeAspect="1"/>
          </p:cNvSpPr>
          <p:nvPr/>
        </p:nvSpPr>
        <p:spPr>
          <a:xfrm>
            <a:off x="0" y="2951945"/>
            <a:ext cx="4673600" cy="914400"/>
          </a:xfrm>
          <a:custGeom>
            <a:avLst/>
            <a:gdLst>
              <a:gd name="connsiteX0" fmla="*/ 0 w 5108222"/>
              <a:gd name="connsiteY0" fmla="*/ 0 h 914400"/>
              <a:gd name="connsiteX1" fmla="*/ 4651022 w 5108222"/>
              <a:gd name="connsiteY1" fmla="*/ 0 h 914400"/>
              <a:gd name="connsiteX2" fmla="*/ 5108222 w 5108222"/>
              <a:gd name="connsiteY2" fmla="*/ 457200 h 914400"/>
              <a:gd name="connsiteX3" fmla="*/ 4651022 w 5108222"/>
              <a:gd name="connsiteY3" fmla="*/ 914400 h 914400"/>
              <a:gd name="connsiteX4" fmla="*/ 0 w 5108222"/>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222" h="914400">
                <a:moveTo>
                  <a:pt x="0" y="0"/>
                </a:moveTo>
                <a:lnTo>
                  <a:pt x="4651022" y="0"/>
                </a:lnTo>
                <a:cubicBezTo>
                  <a:pt x="4903527" y="0"/>
                  <a:pt x="5108222" y="204695"/>
                  <a:pt x="5108222" y="457200"/>
                </a:cubicBezTo>
                <a:cubicBezTo>
                  <a:pt x="5108222" y="709705"/>
                  <a:pt x="4903527" y="914400"/>
                  <a:pt x="4651022" y="914400"/>
                </a:cubicBezTo>
                <a:lnTo>
                  <a:pt x="0" y="914400"/>
                </a:lnTo>
                <a:close/>
              </a:path>
            </a:pathLst>
          </a:custGeom>
          <a:solidFill>
            <a:srgbClr val="EF3425"/>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865638" y="4142429"/>
            <a:ext cx="1957202" cy="523220"/>
          </a:xfrm>
          <a:prstGeom prst="rect">
            <a:avLst/>
          </a:prstGeom>
          <a:noFill/>
        </p:spPr>
        <p:txBody>
          <a:bodyPr wrap="none" rtlCol="0">
            <a:spAutoFit/>
          </a:bodyPr>
          <a:lstStyle/>
          <a:p>
            <a:r>
              <a:rPr lang="en-US" sz="2800" b="1" dirty="0" smtClean="0">
                <a:solidFill>
                  <a:schemeClr val="bg1"/>
                </a:solidFill>
              </a:rPr>
              <a:t>SOUNDAR S</a:t>
            </a:r>
            <a:endParaRPr lang="en-US" sz="2800" b="1" dirty="0">
              <a:solidFill>
                <a:schemeClr val="bg1"/>
              </a:solidFill>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76796" y="4596103"/>
            <a:ext cx="2925749" cy="1415068"/>
          </a:xfrm>
          <a:prstGeom prst="rect">
            <a:avLst/>
          </a:prstGeom>
        </p:spPr>
      </p:pic>
      <p:sp>
        <p:nvSpPr>
          <p:cNvPr id="6" name="TextBox 5"/>
          <p:cNvSpPr txBox="1"/>
          <p:nvPr/>
        </p:nvSpPr>
        <p:spPr>
          <a:xfrm>
            <a:off x="776194" y="2957490"/>
            <a:ext cx="3348994" cy="954107"/>
          </a:xfrm>
          <a:prstGeom prst="rect">
            <a:avLst/>
          </a:prstGeom>
          <a:noFill/>
        </p:spPr>
        <p:txBody>
          <a:bodyPr wrap="none" rtlCol="0">
            <a:spAutoFit/>
          </a:bodyPr>
          <a:lstStyle/>
          <a:p>
            <a:r>
              <a:rPr lang="en-US" sz="2800" b="1" dirty="0" smtClean="0">
                <a:solidFill>
                  <a:schemeClr val="bg1"/>
                </a:solidFill>
                <a:latin typeface="Candara" panose="020E0502030303020204" pitchFamily="34" charset="0"/>
              </a:rPr>
              <a:t>SMART MOVEMENT </a:t>
            </a:r>
          </a:p>
          <a:p>
            <a:pPr algn="ctr"/>
            <a:r>
              <a:rPr lang="en-US" sz="2800" b="1" dirty="0" smtClean="0">
                <a:solidFill>
                  <a:schemeClr val="bg1"/>
                </a:solidFill>
                <a:latin typeface="Candara" panose="020E0502030303020204" pitchFamily="34" charset="0"/>
              </a:rPr>
              <a:t>TRACKER</a:t>
            </a:r>
            <a:endParaRPr lang="en-US" sz="2800" b="1" dirty="0">
              <a:solidFill>
                <a:schemeClr val="bg1"/>
              </a:solidFill>
              <a:latin typeface="Candara" panose="020E0502030303020204" pitchFamily="34" charset="0"/>
            </a:endParaRPr>
          </a:p>
        </p:txBody>
      </p:sp>
      <p:sp>
        <p:nvSpPr>
          <p:cNvPr id="9" name="TextBox 8"/>
          <p:cNvSpPr txBox="1"/>
          <p:nvPr/>
        </p:nvSpPr>
        <p:spPr>
          <a:xfrm>
            <a:off x="7772727" y="3434543"/>
            <a:ext cx="4143023" cy="707886"/>
          </a:xfrm>
          <a:prstGeom prst="rect">
            <a:avLst/>
          </a:prstGeom>
          <a:noFill/>
        </p:spPr>
        <p:txBody>
          <a:bodyPr wrap="square" rtlCol="0">
            <a:spAutoFit/>
          </a:bodyPr>
          <a:lstStyle/>
          <a:p>
            <a:pPr algn="ctr"/>
            <a:r>
              <a:rPr lang="en-US" sz="4000" dirty="0" smtClean="0">
                <a:solidFill>
                  <a:srgbClr val="FF0000"/>
                </a:solidFill>
                <a:latin typeface="Calibri" panose="020F0502020204030204" pitchFamily="34" charset="0"/>
                <a:cs typeface="Calibri" panose="020F0502020204030204" pitchFamily="34" charset="0"/>
              </a:rPr>
              <a:t>TEAM VAJRA</a:t>
            </a:r>
            <a:endParaRPr lang="en-US" sz="40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50831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9693" y="578005"/>
            <a:ext cx="2505364" cy="798657"/>
          </a:xfrm>
        </p:spPr>
        <p:txBody>
          <a:bodyPr>
            <a:normAutofit/>
          </a:bodyPr>
          <a:lstStyle/>
          <a:p>
            <a:r>
              <a:rPr lang="en-US" sz="3200" b="1" dirty="0">
                <a:solidFill>
                  <a:schemeClr val="bg1"/>
                </a:solidFill>
                <a:latin typeface="+mn-lt"/>
              </a:rPr>
              <a:t>Real </a:t>
            </a:r>
            <a:r>
              <a:rPr lang="en-US" sz="3200" b="1" dirty="0" smtClean="0">
                <a:solidFill>
                  <a:schemeClr val="bg1"/>
                </a:solidFill>
                <a:latin typeface="+mn-lt"/>
              </a:rPr>
              <a:t>time use</a:t>
            </a:r>
            <a:endParaRPr lang="en-US" sz="3200" dirty="0">
              <a:solidFill>
                <a:schemeClr val="bg1"/>
              </a:solidFill>
              <a:latin typeface="+mn-lt"/>
            </a:endParaRPr>
          </a:p>
        </p:txBody>
      </p:sp>
      <p:sp>
        <p:nvSpPr>
          <p:cNvPr id="4" name="TextBox 3"/>
          <p:cNvSpPr txBox="1"/>
          <p:nvPr/>
        </p:nvSpPr>
        <p:spPr>
          <a:xfrm>
            <a:off x="644237" y="1958555"/>
            <a:ext cx="11012055" cy="406265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bg1"/>
                </a:solidFill>
              </a:rPr>
              <a:t>We program the MC60 module for this application in the concept </a:t>
            </a:r>
            <a:r>
              <a:rPr lang="en-US" sz="2000" dirty="0" smtClean="0">
                <a:solidFill>
                  <a:schemeClr val="bg1"/>
                </a:solidFill>
              </a:rPr>
              <a:t>of </a:t>
            </a:r>
            <a:r>
              <a:rPr lang="en-US" sz="2000" dirty="0">
                <a:solidFill>
                  <a:schemeClr val="bg1"/>
                </a:solidFill>
              </a:rPr>
              <a:t>comparing the values. </a:t>
            </a:r>
            <a:endParaRPr lang="en-US" sz="2000" dirty="0" smtClean="0">
              <a:solidFill>
                <a:schemeClr val="bg1"/>
              </a:solidFill>
            </a:endParaRPr>
          </a:p>
          <a:p>
            <a:endParaRPr lang="en-US" sz="2000" dirty="0" smtClean="0">
              <a:solidFill>
                <a:schemeClr val="bg1"/>
              </a:solidFill>
            </a:endParaRPr>
          </a:p>
          <a:p>
            <a:pPr marL="285750" indent="-285750">
              <a:buFont typeface="Wingdings" panose="05000000000000000000" pitchFamily="2" charset="2"/>
              <a:buChar char="Ø"/>
            </a:pPr>
            <a:r>
              <a:rPr lang="en-US" sz="2000" dirty="0" smtClean="0">
                <a:solidFill>
                  <a:schemeClr val="bg1"/>
                </a:solidFill>
              </a:rPr>
              <a:t>The corresponding latitude and </a:t>
            </a:r>
            <a:r>
              <a:rPr lang="en-US" sz="2000" dirty="0">
                <a:solidFill>
                  <a:schemeClr val="bg1"/>
                </a:solidFill>
              </a:rPr>
              <a:t>longitude details of the path was taken </a:t>
            </a:r>
            <a:r>
              <a:rPr lang="en-US" sz="2000" dirty="0" smtClean="0">
                <a:solidFill>
                  <a:schemeClr val="bg1"/>
                </a:solidFill>
              </a:rPr>
              <a:t>initially </a:t>
            </a:r>
            <a:r>
              <a:rPr lang="en-US" sz="2000" dirty="0">
                <a:solidFill>
                  <a:schemeClr val="bg1"/>
                </a:solidFill>
              </a:rPr>
              <a:t>and set </a:t>
            </a:r>
            <a:r>
              <a:rPr lang="en-US" sz="2000" dirty="0" smtClean="0">
                <a:solidFill>
                  <a:schemeClr val="bg1"/>
                </a:solidFill>
              </a:rPr>
              <a:t>reference </a:t>
            </a:r>
            <a:r>
              <a:rPr lang="en-US" sz="2000" dirty="0">
                <a:solidFill>
                  <a:schemeClr val="bg1"/>
                </a:solidFill>
              </a:rPr>
              <a:t>to the module. </a:t>
            </a:r>
            <a:endParaRPr lang="en-US" sz="2000" dirty="0" smtClean="0">
              <a:solidFill>
                <a:schemeClr val="bg1"/>
              </a:solidFill>
            </a:endParaRPr>
          </a:p>
          <a:p>
            <a:endParaRPr lang="en-US" sz="2000" dirty="0" smtClean="0">
              <a:solidFill>
                <a:schemeClr val="bg1"/>
              </a:solidFill>
            </a:endParaRPr>
          </a:p>
          <a:p>
            <a:pPr marL="285750" indent="-285750">
              <a:buFont typeface="Wingdings" panose="05000000000000000000" pitchFamily="2" charset="2"/>
              <a:buChar char="Ø"/>
            </a:pPr>
            <a:r>
              <a:rPr lang="en-US" sz="2000" dirty="0" smtClean="0">
                <a:solidFill>
                  <a:schemeClr val="bg1"/>
                </a:solidFill>
              </a:rPr>
              <a:t>The </a:t>
            </a:r>
            <a:r>
              <a:rPr lang="en-US" sz="2000" dirty="0">
                <a:solidFill>
                  <a:schemeClr val="bg1"/>
                </a:solidFill>
              </a:rPr>
              <a:t>module able </a:t>
            </a:r>
            <a:r>
              <a:rPr lang="en-US" sz="2000" dirty="0" smtClean="0">
                <a:solidFill>
                  <a:schemeClr val="bg1"/>
                </a:solidFill>
              </a:rPr>
              <a:t>to </a:t>
            </a:r>
            <a:r>
              <a:rPr lang="en-US" sz="2000" dirty="0">
                <a:solidFill>
                  <a:schemeClr val="bg1"/>
                </a:solidFill>
              </a:rPr>
              <a:t>get its exact </a:t>
            </a:r>
            <a:r>
              <a:rPr lang="en-US" sz="2000" dirty="0" smtClean="0">
                <a:solidFill>
                  <a:schemeClr val="bg1"/>
                </a:solidFill>
              </a:rPr>
              <a:t>location </a:t>
            </a:r>
            <a:r>
              <a:rPr lang="en-US" sz="2000" dirty="0">
                <a:solidFill>
                  <a:schemeClr val="bg1"/>
                </a:solidFill>
              </a:rPr>
              <a:t>and compare the values (latitude </a:t>
            </a:r>
            <a:r>
              <a:rPr lang="en-US" sz="2000" dirty="0" smtClean="0">
                <a:solidFill>
                  <a:schemeClr val="bg1"/>
                </a:solidFill>
              </a:rPr>
              <a:t>and </a:t>
            </a:r>
            <a:r>
              <a:rPr lang="en-US" sz="2000" dirty="0">
                <a:solidFill>
                  <a:schemeClr val="bg1"/>
                </a:solidFill>
              </a:rPr>
              <a:t>longitude) with the </a:t>
            </a:r>
            <a:r>
              <a:rPr lang="en-US" sz="2000" dirty="0" smtClean="0">
                <a:solidFill>
                  <a:schemeClr val="bg1"/>
                </a:solidFill>
              </a:rPr>
              <a:t>reference </a:t>
            </a:r>
            <a:r>
              <a:rPr lang="en-US" sz="2000" dirty="0">
                <a:solidFill>
                  <a:schemeClr val="bg1"/>
                </a:solidFill>
              </a:rPr>
              <a:t>locations </a:t>
            </a:r>
            <a:r>
              <a:rPr lang="en-US" sz="2000" dirty="0" smtClean="0">
                <a:solidFill>
                  <a:schemeClr val="bg1"/>
                </a:solidFill>
              </a:rPr>
              <a:t>and </a:t>
            </a:r>
            <a:r>
              <a:rPr lang="en-US" sz="2000" dirty="0">
                <a:solidFill>
                  <a:schemeClr val="bg1"/>
                </a:solidFill>
              </a:rPr>
              <a:t>it </a:t>
            </a:r>
            <a:r>
              <a:rPr lang="en-US" sz="2000" dirty="0" smtClean="0">
                <a:solidFill>
                  <a:schemeClr val="bg1"/>
                </a:solidFill>
              </a:rPr>
              <a:t>sends </a:t>
            </a:r>
            <a:r>
              <a:rPr lang="en-US" sz="2000" dirty="0">
                <a:solidFill>
                  <a:schemeClr val="bg1"/>
                </a:solidFill>
              </a:rPr>
              <a:t>an alert </a:t>
            </a:r>
            <a:r>
              <a:rPr lang="en-US" sz="2000" dirty="0" smtClean="0">
                <a:solidFill>
                  <a:schemeClr val="bg1"/>
                </a:solidFill>
              </a:rPr>
              <a:t>message of deviation </a:t>
            </a:r>
            <a:r>
              <a:rPr lang="en-US" sz="2000" dirty="0">
                <a:solidFill>
                  <a:schemeClr val="bg1"/>
                </a:solidFill>
              </a:rPr>
              <a:t>to the law enforcement agency when </a:t>
            </a:r>
            <a:r>
              <a:rPr lang="en-US" sz="2000" dirty="0" smtClean="0">
                <a:solidFill>
                  <a:schemeClr val="bg1"/>
                </a:solidFill>
              </a:rPr>
              <a:t>a </a:t>
            </a:r>
            <a:r>
              <a:rPr lang="en-US" sz="2000" dirty="0">
                <a:solidFill>
                  <a:schemeClr val="bg1"/>
                </a:solidFill>
              </a:rPr>
              <a:t>single reference value </a:t>
            </a:r>
            <a:r>
              <a:rPr lang="en-US" sz="2000" dirty="0" smtClean="0">
                <a:solidFill>
                  <a:schemeClr val="bg1"/>
                </a:solidFill>
              </a:rPr>
              <a:t>is </a:t>
            </a:r>
            <a:r>
              <a:rPr lang="en-US" sz="2000" dirty="0">
                <a:solidFill>
                  <a:schemeClr val="bg1"/>
                </a:solidFill>
              </a:rPr>
              <a:t>not matched</a:t>
            </a:r>
            <a:r>
              <a:rPr lang="en-US" sz="2000" dirty="0" smtClean="0">
                <a:solidFill>
                  <a:schemeClr val="bg1"/>
                </a:solidFill>
              </a:rPr>
              <a:t>.</a:t>
            </a:r>
          </a:p>
          <a:p>
            <a:endParaRPr lang="en-US" sz="2000" dirty="0" smtClean="0">
              <a:solidFill>
                <a:schemeClr val="bg1"/>
              </a:solidFill>
            </a:endParaRPr>
          </a:p>
          <a:p>
            <a:pPr marL="285750" indent="-285750">
              <a:buFont typeface="Wingdings" panose="05000000000000000000" pitchFamily="2" charset="2"/>
              <a:buChar char="Ø"/>
            </a:pPr>
            <a:r>
              <a:rPr lang="en-US" sz="2000" dirty="0">
                <a:solidFill>
                  <a:schemeClr val="bg1"/>
                </a:solidFill>
              </a:rPr>
              <a:t>In this device we add a call function which helps the driver to </a:t>
            </a:r>
            <a:r>
              <a:rPr lang="en-US" sz="2000" dirty="0" smtClean="0">
                <a:solidFill>
                  <a:schemeClr val="bg1"/>
                </a:solidFill>
              </a:rPr>
              <a:t> communicate </a:t>
            </a:r>
            <a:r>
              <a:rPr lang="en-US" sz="2000" dirty="0">
                <a:solidFill>
                  <a:schemeClr val="bg1"/>
                </a:solidFill>
              </a:rPr>
              <a:t>with the law enforcement </a:t>
            </a:r>
            <a:r>
              <a:rPr lang="en-US" sz="2000" dirty="0" smtClean="0">
                <a:solidFill>
                  <a:schemeClr val="bg1"/>
                </a:solidFill>
              </a:rPr>
              <a:t>agency </a:t>
            </a:r>
            <a:r>
              <a:rPr lang="en-US" sz="2000" dirty="0">
                <a:solidFill>
                  <a:schemeClr val="bg1"/>
                </a:solidFill>
              </a:rPr>
              <a:t>in case of any </a:t>
            </a:r>
            <a:r>
              <a:rPr lang="en-US" sz="2000" dirty="0" smtClean="0">
                <a:solidFill>
                  <a:schemeClr val="bg1"/>
                </a:solidFill>
              </a:rPr>
              <a:t>emergency </a:t>
            </a:r>
            <a:r>
              <a:rPr lang="en-US" sz="2000" dirty="0">
                <a:solidFill>
                  <a:schemeClr val="bg1"/>
                </a:solidFill>
              </a:rPr>
              <a:t>situation by just pressing a simple button to make and </a:t>
            </a:r>
            <a:r>
              <a:rPr lang="en-US" sz="2000" dirty="0" smtClean="0">
                <a:solidFill>
                  <a:schemeClr val="bg1"/>
                </a:solidFill>
              </a:rPr>
              <a:t>cut </a:t>
            </a:r>
            <a:r>
              <a:rPr lang="en-US" sz="2000" dirty="0">
                <a:solidFill>
                  <a:schemeClr val="bg1"/>
                </a:solidFill>
              </a:rPr>
              <a:t>a call also </a:t>
            </a:r>
            <a:r>
              <a:rPr lang="en-US" sz="2000" dirty="0" smtClean="0">
                <a:solidFill>
                  <a:schemeClr val="bg1"/>
                </a:solidFill>
              </a:rPr>
              <a:t>pick </a:t>
            </a:r>
            <a:r>
              <a:rPr lang="en-US" sz="2000" dirty="0">
                <a:solidFill>
                  <a:schemeClr val="bg1"/>
                </a:solidFill>
              </a:rPr>
              <a:t>up call from enforcement agency by just pressing </a:t>
            </a:r>
            <a:r>
              <a:rPr lang="en-US" sz="2000" dirty="0" smtClean="0">
                <a:solidFill>
                  <a:schemeClr val="bg1"/>
                </a:solidFill>
              </a:rPr>
              <a:t>a </a:t>
            </a:r>
            <a:r>
              <a:rPr lang="en-US" sz="2000" dirty="0">
                <a:solidFill>
                  <a:schemeClr val="bg1"/>
                </a:solidFill>
              </a:rPr>
              <a:t>button.</a:t>
            </a:r>
          </a:p>
          <a:p>
            <a:pPr marL="285750" indent="-285750">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40914560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2316" y="812802"/>
            <a:ext cx="10498130" cy="1015663"/>
          </a:xfrm>
          <a:prstGeom prst="rect">
            <a:avLst/>
          </a:prstGeom>
          <a:noFill/>
        </p:spPr>
        <p:txBody>
          <a:bodyPr wrap="none" rtlCol="0">
            <a:spAutoFit/>
          </a:bodyPr>
          <a:lstStyle/>
          <a:p>
            <a:r>
              <a:rPr lang="en-US" sz="2000" dirty="0">
                <a:solidFill>
                  <a:schemeClr val="bg1"/>
                </a:solidFill>
              </a:rPr>
              <a:t>Due to small in size and less power consumption we fix this device in the battery operated vehicles </a:t>
            </a:r>
            <a:endParaRPr lang="en-US" sz="2000" dirty="0" smtClean="0">
              <a:solidFill>
                <a:schemeClr val="bg1"/>
              </a:solidFill>
            </a:endParaRPr>
          </a:p>
          <a:p>
            <a:r>
              <a:rPr lang="en-US" sz="2000" dirty="0" smtClean="0">
                <a:solidFill>
                  <a:schemeClr val="bg1"/>
                </a:solidFill>
              </a:rPr>
              <a:t>such </a:t>
            </a:r>
            <a:r>
              <a:rPr lang="en-US" sz="2000" dirty="0">
                <a:solidFill>
                  <a:schemeClr val="bg1"/>
                </a:solidFill>
              </a:rPr>
              <a:t>that these battery vehicles </a:t>
            </a:r>
            <a:r>
              <a:rPr lang="en-US" sz="2000" dirty="0" smtClean="0">
                <a:solidFill>
                  <a:schemeClr val="bg1"/>
                </a:solidFill>
              </a:rPr>
              <a:t>are </a:t>
            </a:r>
            <a:r>
              <a:rPr lang="en-US" sz="2000" dirty="0">
                <a:solidFill>
                  <a:schemeClr val="bg1"/>
                </a:solidFill>
              </a:rPr>
              <a:t>used in parks, etc. hence we satisfies the main condition </a:t>
            </a:r>
            <a:r>
              <a:rPr lang="en-US" sz="2000" dirty="0" smtClean="0">
                <a:solidFill>
                  <a:schemeClr val="bg1"/>
                </a:solidFill>
              </a:rPr>
              <a:t>that</a:t>
            </a:r>
          </a:p>
          <a:p>
            <a:r>
              <a:rPr lang="en-US" sz="2000" dirty="0" smtClean="0">
                <a:solidFill>
                  <a:schemeClr val="bg1"/>
                </a:solidFill>
              </a:rPr>
              <a:t>used </a:t>
            </a:r>
            <a:r>
              <a:rPr lang="en-US" sz="2000" dirty="0">
                <a:solidFill>
                  <a:schemeClr val="bg1"/>
                </a:solidFill>
              </a:rPr>
              <a:t>in Kaziranga National Park, Assam. </a:t>
            </a:r>
          </a:p>
        </p:txBody>
      </p:sp>
      <p:pic>
        <p:nvPicPr>
          <p:cNvPr id="5" name="Picture 4" descr="C:\Users\sound\Downloads\Electric-Golf-Cart-6-Seats-Electric-Golf-Buggy-Ce-Competitive-Price.jpg"/>
          <p:cNvPicPr/>
          <p:nvPr/>
        </p:nvPicPr>
        <p:blipFill>
          <a:blip r:embed="rId2">
            <a:extLst>
              <a:ext uri="{28A0092B-C50C-407E-A947-70E740481C1C}">
                <a14:useLocalDpi xmlns:a14="http://schemas.microsoft.com/office/drawing/2010/main" val="0"/>
              </a:ext>
            </a:extLst>
          </a:blip>
          <a:srcRect/>
          <a:stretch>
            <a:fillRect/>
          </a:stretch>
        </p:blipFill>
        <p:spPr bwMode="auto">
          <a:xfrm>
            <a:off x="461818" y="2648644"/>
            <a:ext cx="3278909" cy="2976302"/>
          </a:xfrm>
          <a:prstGeom prst="rect">
            <a:avLst/>
          </a:prstGeom>
          <a:noFill/>
          <a:ln>
            <a:noFill/>
          </a:ln>
        </p:spPr>
      </p:pic>
      <p:pic>
        <p:nvPicPr>
          <p:cNvPr id="6" name="Picture 5" descr="C:\Users\sound\Downloads\6-seater-battery-operated-electric-vehicles-500x500.png"/>
          <p:cNvPicPr/>
          <p:nvPr/>
        </p:nvPicPr>
        <p:blipFill>
          <a:blip r:embed="rId3">
            <a:extLst>
              <a:ext uri="{28A0092B-C50C-407E-A947-70E740481C1C}">
                <a14:useLocalDpi xmlns:a14="http://schemas.microsoft.com/office/drawing/2010/main" val="0"/>
              </a:ext>
            </a:extLst>
          </a:blip>
          <a:srcRect/>
          <a:stretch>
            <a:fillRect/>
          </a:stretch>
        </p:blipFill>
        <p:spPr bwMode="auto">
          <a:xfrm>
            <a:off x="4133272" y="2556567"/>
            <a:ext cx="3916218" cy="3068379"/>
          </a:xfrm>
          <a:prstGeom prst="rect">
            <a:avLst/>
          </a:prstGeom>
          <a:noFill/>
          <a:ln>
            <a:noFill/>
          </a:ln>
        </p:spPr>
      </p:pic>
      <p:pic>
        <p:nvPicPr>
          <p:cNvPr id="7" name="Picture 6" descr="C:\Users\sound\Downloads\four-seater-electric-golf-cart-28forward-facing-29-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8442035" y="2648644"/>
            <a:ext cx="3278909" cy="2976302"/>
          </a:xfrm>
          <a:prstGeom prst="rect">
            <a:avLst/>
          </a:prstGeom>
          <a:noFill/>
          <a:ln>
            <a:noFill/>
          </a:ln>
        </p:spPr>
      </p:pic>
      <p:sp>
        <p:nvSpPr>
          <p:cNvPr id="2" name="TextBox 1"/>
          <p:cNvSpPr txBox="1"/>
          <p:nvPr/>
        </p:nvSpPr>
        <p:spPr>
          <a:xfrm>
            <a:off x="5339380" y="6014494"/>
            <a:ext cx="1504001" cy="338554"/>
          </a:xfrm>
          <a:prstGeom prst="rect">
            <a:avLst/>
          </a:prstGeom>
          <a:noFill/>
        </p:spPr>
        <p:txBody>
          <a:bodyPr wrap="none" rtlCol="0">
            <a:spAutoFit/>
          </a:bodyPr>
          <a:lstStyle/>
          <a:p>
            <a:r>
              <a:rPr lang="en-US" sz="1600" dirty="0" smtClean="0">
                <a:solidFill>
                  <a:schemeClr val="bg1"/>
                </a:solidFill>
              </a:rPr>
              <a:t>Battery vehicles</a:t>
            </a:r>
            <a:endParaRPr lang="en-US" sz="1600" dirty="0">
              <a:solidFill>
                <a:schemeClr val="bg1"/>
              </a:solidFill>
            </a:endParaRPr>
          </a:p>
        </p:txBody>
      </p:sp>
    </p:spTree>
    <p:extLst>
      <p:ext uri="{BB962C8B-B14F-4D97-AF65-F5344CB8AC3E}">
        <p14:creationId xmlns:p14="http://schemas.microsoft.com/office/powerpoint/2010/main" val="16901428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2815028">
            <a:off x="834267" y="1493085"/>
            <a:ext cx="2333191" cy="2278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849091" y="203200"/>
            <a:ext cx="2577757" cy="584775"/>
          </a:xfrm>
          <a:prstGeom prst="rect">
            <a:avLst/>
          </a:prstGeom>
          <a:noFill/>
        </p:spPr>
        <p:txBody>
          <a:bodyPr wrap="none" rtlCol="0">
            <a:spAutoFit/>
          </a:bodyPr>
          <a:lstStyle/>
          <a:p>
            <a:r>
              <a:rPr lang="en-US" sz="3200" b="1" dirty="0" smtClean="0">
                <a:solidFill>
                  <a:schemeClr val="bg1"/>
                </a:solidFill>
              </a:rPr>
              <a:t>Pros and Cons</a:t>
            </a:r>
            <a:endParaRPr lang="en-US" sz="3200" b="1" dirty="0">
              <a:solidFill>
                <a:schemeClr val="bg1"/>
              </a:solidFill>
            </a:endParaRPr>
          </a:p>
        </p:txBody>
      </p:sp>
      <p:sp>
        <p:nvSpPr>
          <p:cNvPr id="6" name="Rounded Rectangle 5"/>
          <p:cNvSpPr/>
          <p:nvPr/>
        </p:nvSpPr>
        <p:spPr>
          <a:xfrm rot="2815028">
            <a:off x="4802997" y="1493085"/>
            <a:ext cx="2333191" cy="2278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815028">
            <a:off x="8771726" y="1493084"/>
            <a:ext cx="2333191" cy="2278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2815028">
            <a:off x="2818636" y="3945339"/>
            <a:ext cx="2333191" cy="2278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815028">
            <a:off x="6787363" y="3945340"/>
            <a:ext cx="2333191" cy="2278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104" y="2346427"/>
            <a:ext cx="2829516" cy="1107996"/>
          </a:xfrm>
          <a:prstGeom prst="rect">
            <a:avLst/>
          </a:prstGeom>
          <a:noFill/>
        </p:spPr>
        <p:txBody>
          <a:bodyPr wrap="square" rtlCol="0">
            <a:spAutoFit/>
          </a:bodyPr>
          <a:lstStyle/>
          <a:p>
            <a:pPr algn="ctr"/>
            <a:r>
              <a:rPr lang="en-US" sz="1600" dirty="0">
                <a:solidFill>
                  <a:schemeClr val="bg1"/>
                </a:solidFill>
              </a:rPr>
              <a:t>Overall cost of the product is </a:t>
            </a:r>
            <a:endParaRPr lang="en-US" sz="1600" dirty="0" smtClean="0">
              <a:solidFill>
                <a:schemeClr val="bg1"/>
              </a:solidFill>
            </a:endParaRPr>
          </a:p>
          <a:p>
            <a:pPr algn="ctr"/>
            <a:r>
              <a:rPr lang="en-US" sz="1600" dirty="0" smtClean="0">
                <a:solidFill>
                  <a:schemeClr val="bg1"/>
                </a:solidFill>
              </a:rPr>
              <a:t>around </a:t>
            </a:r>
            <a:r>
              <a:rPr lang="en-US" sz="1600" dirty="0">
                <a:solidFill>
                  <a:schemeClr val="bg1"/>
                </a:solidFill>
              </a:rPr>
              <a:t>₹ 1800/- </a:t>
            </a:r>
            <a:r>
              <a:rPr lang="en-US" sz="1600" dirty="0" smtClean="0">
                <a:solidFill>
                  <a:schemeClr val="bg1"/>
                </a:solidFill>
              </a:rPr>
              <a:t>i.e</a:t>
            </a:r>
            <a:r>
              <a:rPr lang="en-US" sz="1600" dirty="0">
                <a:solidFill>
                  <a:schemeClr val="bg1"/>
                </a:solidFill>
              </a:rPr>
              <a:t>. cost efficient</a:t>
            </a:r>
          </a:p>
          <a:p>
            <a:endParaRPr lang="en-US" dirty="0"/>
          </a:p>
        </p:txBody>
      </p:sp>
      <p:sp>
        <p:nvSpPr>
          <p:cNvPr id="12" name="TextBox 11"/>
          <p:cNvSpPr txBox="1"/>
          <p:nvPr/>
        </p:nvSpPr>
        <p:spPr>
          <a:xfrm>
            <a:off x="4456838" y="2346427"/>
            <a:ext cx="3025508" cy="1107996"/>
          </a:xfrm>
          <a:prstGeom prst="rect">
            <a:avLst/>
          </a:prstGeom>
          <a:noFill/>
        </p:spPr>
        <p:txBody>
          <a:bodyPr wrap="none" rtlCol="0">
            <a:spAutoFit/>
          </a:bodyPr>
          <a:lstStyle/>
          <a:p>
            <a:pPr lvl="0" algn="ctr"/>
            <a:r>
              <a:rPr lang="en-US" sz="1600" dirty="0">
                <a:solidFill>
                  <a:schemeClr val="bg1"/>
                </a:solidFill>
              </a:rPr>
              <a:t>For device operation it requires </a:t>
            </a:r>
            <a:endParaRPr lang="en-US" sz="1600" dirty="0" smtClean="0">
              <a:solidFill>
                <a:schemeClr val="bg1"/>
              </a:solidFill>
            </a:endParaRPr>
          </a:p>
          <a:p>
            <a:pPr lvl="0" algn="ctr"/>
            <a:r>
              <a:rPr lang="en-US" sz="1600" dirty="0" smtClean="0">
                <a:solidFill>
                  <a:schemeClr val="bg1"/>
                </a:solidFill>
              </a:rPr>
              <a:t>typically </a:t>
            </a:r>
            <a:r>
              <a:rPr lang="en-US" sz="1600" dirty="0">
                <a:solidFill>
                  <a:schemeClr val="bg1"/>
                </a:solidFill>
              </a:rPr>
              <a:t>4.00V / 1.7Amps  </a:t>
            </a:r>
          </a:p>
          <a:p>
            <a:pPr algn="ctr"/>
            <a:r>
              <a:rPr lang="en-US" sz="1600" dirty="0">
                <a:solidFill>
                  <a:schemeClr val="bg1"/>
                </a:solidFill>
              </a:rPr>
              <a:t> i.e. power efficient</a:t>
            </a:r>
          </a:p>
          <a:p>
            <a:endParaRPr lang="en-US" dirty="0"/>
          </a:p>
        </p:txBody>
      </p:sp>
      <p:sp>
        <p:nvSpPr>
          <p:cNvPr id="13" name="TextBox 12"/>
          <p:cNvSpPr txBox="1"/>
          <p:nvPr/>
        </p:nvSpPr>
        <p:spPr>
          <a:xfrm>
            <a:off x="2412549" y="4798681"/>
            <a:ext cx="3263266" cy="861774"/>
          </a:xfrm>
          <a:prstGeom prst="rect">
            <a:avLst/>
          </a:prstGeom>
          <a:noFill/>
        </p:spPr>
        <p:txBody>
          <a:bodyPr wrap="none" rtlCol="0">
            <a:spAutoFit/>
          </a:bodyPr>
          <a:lstStyle/>
          <a:p>
            <a:pPr algn="ctr"/>
            <a:r>
              <a:rPr lang="en-US" sz="1600" dirty="0">
                <a:solidFill>
                  <a:schemeClr val="bg1"/>
                </a:solidFill>
              </a:rPr>
              <a:t>Size of the product is 7Cm X 7Cm   </a:t>
            </a:r>
            <a:endParaRPr lang="en-US" sz="1600" dirty="0" smtClean="0">
              <a:solidFill>
                <a:schemeClr val="bg1"/>
              </a:solidFill>
            </a:endParaRPr>
          </a:p>
          <a:p>
            <a:pPr algn="ctr"/>
            <a:r>
              <a:rPr lang="en-US" sz="1600" dirty="0" smtClean="0">
                <a:solidFill>
                  <a:schemeClr val="bg1"/>
                </a:solidFill>
              </a:rPr>
              <a:t> </a:t>
            </a:r>
            <a:r>
              <a:rPr lang="en-US" sz="1600" dirty="0">
                <a:solidFill>
                  <a:schemeClr val="bg1"/>
                </a:solidFill>
              </a:rPr>
              <a:t>i.e. ultra compact in size</a:t>
            </a:r>
          </a:p>
          <a:p>
            <a:endParaRPr lang="en-US" dirty="0"/>
          </a:p>
        </p:txBody>
      </p:sp>
      <p:sp>
        <p:nvSpPr>
          <p:cNvPr id="14" name="TextBox 13"/>
          <p:cNvSpPr txBox="1"/>
          <p:nvPr/>
        </p:nvSpPr>
        <p:spPr>
          <a:xfrm>
            <a:off x="9153588" y="2521401"/>
            <a:ext cx="1664943" cy="338554"/>
          </a:xfrm>
          <a:prstGeom prst="rect">
            <a:avLst/>
          </a:prstGeom>
          <a:noFill/>
        </p:spPr>
        <p:txBody>
          <a:bodyPr wrap="none" rtlCol="0">
            <a:spAutoFit/>
          </a:bodyPr>
          <a:lstStyle/>
          <a:p>
            <a:r>
              <a:rPr lang="en-US" sz="1600" dirty="0">
                <a:solidFill>
                  <a:schemeClr val="bg1"/>
                </a:solidFill>
              </a:rPr>
              <a:t>Less </a:t>
            </a:r>
            <a:r>
              <a:rPr lang="en-US" sz="1600" dirty="0" smtClean="0">
                <a:solidFill>
                  <a:schemeClr val="bg1"/>
                </a:solidFill>
              </a:rPr>
              <a:t>maintenance</a:t>
            </a:r>
            <a:endParaRPr lang="en-US" sz="1600" dirty="0">
              <a:solidFill>
                <a:schemeClr val="bg1"/>
              </a:solidFill>
            </a:endParaRPr>
          </a:p>
        </p:txBody>
      </p:sp>
      <p:sp>
        <p:nvSpPr>
          <p:cNvPr id="15" name="TextBox 14"/>
          <p:cNvSpPr txBox="1"/>
          <p:nvPr/>
        </p:nvSpPr>
        <p:spPr>
          <a:xfrm>
            <a:off x="6710316" y="4627870"/>
            <a:ext cx="2487284" cy="1323439"/>
          </a:xfrm>
          <a:prstGeom prst="rect">
            <a:avLst/>
          </a:prstGeom>
          <a:noFill/>
        </p:spPr>
        <p:txBody>
          <a:bodyPr wrap="none" rtlCol="0">
            <a:spAutoFit/>
          </a:bodyPr>
          <a:lstStyle/>
          <a:p>
            <a:pPr algn="ctr"/>
            <a:r>
              <a:rPr lang="en-US" sz="1600" dirty="0">
                <a:solidFill>
                  <a:schemeClr val="bg1"/>
                </a:solidFill>
              </a:rPr>
              <a:t>If you fix this device in the </a:t>
            </a:r>
            <a:endParaRPr lang="en-US" sz="1600" dirty="0" smtClean="0">
              <a:solidFill>
                <a:schemeClr val="bg1"/>
              </a:solidFill>
            </a:endParaRPr>
          </a:p>
          <a:p>
            <a:pPr algn="ctr"/>
            <a:r>
              <a:rPr lang="en-US" sz="1600" dirty="0" smtClean="0">
                <a:solidFill>
                  <a:schemeClr val="bg1"/>
                </a:solidFill>
              </a:rPr>
              <a:t>vehicle</a:t>
            </a:r>
            <a:r>
              <a:rPr lang="en-US" sz="1600" dirty="0">
                <a:solidFill>
                  <a:schemeClr val="bg1"/>
                </a:solidFill>
              </a:rPr>
              <a:t>, </a:t>
            </a:r>
            <a:r>
              <a:rPr lang="en-US" sz="1600" dirty="0" smtClean="0">
                <a:solidFill>
                  <a:schemeClr val="bg1"/>
                </a:solidFill>
              </a:rPr>
              <a:t>we </a:t>
            </a:r>
            <a:r>
              <a:rPr lang="en-US" sz="1600" dirty="0">
                <a:solidFill>
                  <a:schemeClr val="bg1"/>
                </a:solidFill>
              </a:rPr>
              <a:t>may charge the </a:t>
            </a:r>
            <a:endParaRPr lang="en-US" sz="1600" dirty="0" smtClean="0">
              <a:solidFill>
                <a:schemeClr val="bg1"/>
              </a:solidFill>
            </a:endParaRPr>
          </a:p>
          <a:p>
            <a:pPr algn="ctr"/>
            <a:r>
              <a:rPr lang="en-US" sz="1600" dirty="0" smtClean="0">
                <a:solidFill>
                  <a:schemeClr val="bg1"/>
                </a:solidFill>
              </a:rPr>
              <a:t> battery </a:t>
            </a:r>
            <a:r>
              <a:rPr lang="en-US" sz="1600" dirty="0">
                <a:solidFill>
                  <a:schemeClr val="bg1"/>
                </a:solidFill>
              </a:rPr>
              <a:t>of </a:t>
            </a:r>
            <a:r>
              <a:rPr lang="en-US" sz="1600" dirty="0" smtClean="0">
                <a:solidFill>
                  <a:schemeClr val="bg1"/>
                </a:solidFill>
              </a:rPr>
              <a:t>the </a:t>
            </a:r>
            <a:r>
              <a:rPr lang="en-US" sz="1600" dirty="0">
                <a:solidFill>
                  <a:schemeClr val="bg1"/>
                </a:solidFill>
              </a:rPr>
              <a:t>device </a:t>
            </a:r>
            <a:endParaRPr lang="en-US" sz="1600" dirty="0" smtClean="0">
              <a:solidFill>
                <a:schemeClr val="bg1"/>
              </a:solidFill>
            </a:endParaRPr>
          </a:p>
          <a:p>
            <a:pPr algn="ctr"/>
            <a:r>
              <a:rPr lang="en-US" sz="1600" dirty="0" smtClean="0">
                <a:solidFill>
                  <a:schemeClr val="bg1"/>
                </a:solidFill>
              </a:rPr>
              <a:t>through </a:t>
            </a:r>
            <a:r>
              <a:rPr lang="en-US" sz="1600" dirty="0">
                <a:solidFill>
                  <a:schemeClr val="bg1"/>
                </a:solidFill>
              </a:rPr>
              <a:t>the vehicle’s </a:t>
            </a:r>
            <a:endParaRPr lang="en-US" sz="1600" dirty="0" smtClean="0">
              <a:solidFill>
                <a:schemeClr val="bg1"/>
              </a:solidFill>
            </a:endParaRPr>
          </a:p>
          <a:p>
            <a:pPr algn="ctr"/>
            <a:r>
              <a:rPr lang="en-US" sz="1600" dirty="0" smtClean="0">
                <a:solidFill>
                  <a:schemeClr val="bg1"/>
                </a:solidFill>
              </a:rPr>
              <a:t>battery</a:t>
            </a:r>
            <a:r>
              <a:rPr lang="en-US" sz="1600" dirty="0">
                <a:solidFill>
                  <a:schemeClr val="bg1"/>
                </a:solidFill>
              </a:rPr>
              <a:t>. </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6189" y="4660242"/>
            <a:ext cx="1113523" cy="110923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427" y="1716389"/>
            <a:ext cx="743267" cy="68609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862" y="1633278"/>
            <a:ext cx="651999" cy="661448"/>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218" y="1716389"/>
            <a:ext cx="860748" cy="495225"/>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687" y="4660242"/>
            <a:ext cx="1104101" cy="1109236"/>
          </a:xfrm>
          <a:prstGeom prst="rect">
            <a:avLst/>
          </a:prstGeom>
        </p:spPr>
      </p:pic>
    </p:spTree>
    <p:extLst>
      <p:ext uri="{BB962C8B-B14F-4D97-AF65-F5344CB8AC3E}">
        <p14:creationId xmlns:p14="http://schemas.microsoft.com/office/powerpoint/2010/main" val="112118451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4708" y="566807"/>
            <a:ext cx="3459601" cy="584775"/>
          </a:xfrm>
          <a:prstGeom prst="rect">
            <a:avLst/>
          </a:prstGeom>
          <a:noFill/>
        </p:spPr>
        <p:txBody>
          <a:bodyPr wrap="none" rtlCol="0">
            <a:spAutoFit/>
          </a:bodyPr>
          <a:lstStyle/>
          <a:p>
            <a:r>
              <a:rPr lang="en-US" sz="3200" b="1" dirty="0" smtClean="0">
                <a:solidFill>
                  <a:schemeClr val="bg1"/>
                </a:solidFill>
              </a:rPr>
              <a:t>Cost of the product</a:t>
            </a:r>
            <a:endParaRPr lang="en-US" sz="3200" b="1" dirty="0">
              <a:solidFill>
                <a:schemeClr val="bg1"/>
              </a:solidFill>
            </a:endParaRPr>
          </a:p>
        </p:txBody>
      </p:sp>
      <p:sp>
        <p:nvSpPr>
          <p:cNvPr id="6" name="Rounded Rectangle 5"/>
          <p:cNvSpPr/>
          <p:nvPr/>
        </p:nvSpPr>
        <p:spPr>
          <a:xfrm>
            <a:off x="221672" y="1913366"/>
            <a:ext cx="2650837" cy="3408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23970" y="1962426"/>
            <a:ext cx="2650837" cy="3408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226268" y="1962426"/>
            <a:ext cx="2650837" cy="3408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254836" y="1913366"/>
            <a:ext cx="2650837" cy="3408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C:\Users\sound\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748145" y="2296622"/>
            <a:ext cx="1616364" cy="1534883"/>
          </a:xfrm>
          <a:prstGeom prst="rect">
            <a:avLst/>
          </a:prstGeom>
          <a:noFill/>
          <a:ln>
            <a:solidFill>
              <a:schemeClr val="accent1"/>
            </a:solidFill>
          </a:ln>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8618" y="2407804"/>
            <a:ext cx="1917122" cy="106506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848" y="2296622"/>
            <a:ext cx="1940552" cy="1349008"/>
          </a:xfrm>
          <a:prstGeom prst="rect">
            <a:avLst/>
          </a:prstGeom>
        </p:spPr>
      </p:pic>
      <p:sp>
        <p:nvSpPr>
          <p:cNvPr id="13" name="TextBox 12"/>
          <p:cNvSpPr txBox="1"/>
          <p:nvPr/>
        </p:nvSpPr>
        <p:spPr>
          <a:xfrm>
            <a:off x="748145" y="4064776"/>
            <a:ext cx="1510350" cy="646331"/>
          </a:xfrm>
          <a:prstGeom prst="rect">
            <a:avLst/>
          </a:prstGeom>
          <a:noFill/>
        </p:spPr>
        <p:txBody>
          <a:bodyPr wrap="none" rtlCol="0">
            <a:spAutoFit/>
          </a:bodyPr>
          <a:lstStyle/>
          <a:p>
            <a:r>
              <a:rPr lang="en-US" dirty="0" smtClean="0">
                <a:solidFill>
                  <a:schemeClr val="bg1"/>
                </a:solidFill>
              </a:rPr>
              <a:t>MC60 module</a:t>
            </a:r>
          </a:p>
          <a:p>
            <a:pPr algn="ctr"/>
            <a:r>
              <a:rPr lang="en-US" dirty="0" smtClean="0">
                <a:solidFill>
                  <a:schemeClr val="bg1"/>
                </a:solidFill>
              </a:rPr>
              <a:t>500/-</a:t>
            </a:r>
            <a:endParaRPr lang="en-US" dirty="0">
              <a:solidFill>
                <a:schemeClr val="bg1"/>
              </a:solidFill>
            </a:endParaRPr>
          </a:p>
        </p:txBody>
      </p:sp>
      <p:sp>
        <p:nvSpPr>
          <p:cNvPr id="14" name="TextBox 13"/>
          <p:cNvSpPr txBox="1"/>
          <p:nvPr/>
        </p:nvSpPr>
        <p:spPr>
          <a:xfrm>
            <a:off x="3142212" y="3890095"/>
            <a:ext cx="2809935" cy="1200329"/>
          </a:xfrm>
          <a:prstGeom prst="rect">
            <a:avLst/>
          </a:prstGeom>
          <a:noFill/>
        </p:spPr>
        <p:txBody>
          <a:bodyPr wrap="none" rtlCol="0">
            <a:spAutoFit/>
          </a:bodyPr>
          <a:lstStyle/>
          <a:p>
            <a:pPr algn="ctr"/>
            <a:r>
              <a:rPr lang="en-US" dirty="0" smtClean="0">
                <a:solidFill>
                  <a:schemeClr val="bg1"/>
                </a:solidFill>
              </a:rPr>
              <a:t>Other required components</a:t>
            </a:r>
          </a:p>
          <a:p>
            <a:pPr algn="ctr"/>
            <a:r>
              <a:rPr lang="en-US" dirty="0" smtClean="0">
                <a:solidFill>
                  <a:schemeClr val="bg1"/>
                </a:solidFill>
              </a:rPr>
              <a:t> including smd resistors, </a:t>
            </a:r>
          </a:p>
          <a:p>
            <a:pPr algn="ctr"/>
            <a:r>
              <a:rPr lang="en-US" dirty="0" smtClean="0">
                <a:solidFill>
                  <a:schemeClr val="bg1"/>
                </a:solidFill>
              </a:rPr>
              <a:t>capacitors, battery, etc..</a:t>
            </a:r>
          </a:p>
          <a:p>
            <a:pPr algn="ctr"/>
            <a:r>
              <a:rPr lang="en-US" dirty="0" smtClean="0">
                <a:solidFill>
                  <a:schemeClr val="bg1"/>
                </a:solidFill>
              </a:rPr>
              <a:t>600/-</a:t>
            </a:r>
            <a:endParaRPr lang="en-US" dirty="0">
              <a:solidFill>
                <a:schemeClr val="bg1"/>
              </a:solidFill>
            </a:endParaRPr>
          </a:p>
        </p:txBody>
      </p:sp>
      <p:sp>
        <p:nvSpPr>
          <p:cNvPr id="15" name="TextBox 14"/>
          <p:cNvSpPr txBox="1"/>
          <p:nvPr/>
        </p:nvSpPr>
        <p:spPr>
          <a:xfrm>
            <a:off x="6730658" y="4064776"/>
            <a:ext cx="1666931" cy="923330"/>
          </a:xfrm>
          <a:prstGeom prst="rect">
            <a:avLst/>
          </a:prstGeom>
          <a:noFill/>
        </p:spPr>
        <p:txBody>
          <a:bodyPr wrap="none" rtlCol="0">
            <a:spAutoFit/>
          </a:bodyPr>
          <a:lstStyle/>
          <a:p>
            <a:pPr algn="ctr"/>
            <a:r>
              <a:rPr lang="en-US" dirty="0" smtClean="0">
                <a:solidFill>
                  <a:schemeClr val="bg1"/>
                </a:solidFill>
              </a:rPr>
              <a:t>PCB fabrication </a:t>
            </a:r>
          </a:p>
          <a:p>
            <a:pPr algn="ctr"/>
            <a:r>
              <a:rPr lang="en-US" dirty="0" smtClean="0">
                <a:solidFill>
                  <a:schemeClr val="bg1"/>
                </a:solidFill>
              </a:rPr>
              <a:t>(double layer)</a:t>
            </a:r>
          </a:p>
          <a:p>
            <a:pPr algn="ctr"/>
            <a:r>
              <a:rPr lang="en-US" dirty="0" smtClean="0">
                <a:solidFill>
                  <a:schemeClr val="bg1"/>
                </a:solidFill>
              </a:rPr>
              <a:t>500/-</a:t>
            </a:r>
            <a:endParaRPr lang="en-US" dirty="0">
              <a:solidFill>
                <a:schemeClr val="bg1"/>
              </a:solidFill>
            </a:endParaRPr>
          </a:p>
        </p:txBody>
      </p:sp>
      <p:sp>
        <p:nvSpPr>
          <p:cNvPr id="16" name="TextBox 15"/>
          <p:cNvSpPr txBox="1"/>
          <p:nvPr/>
        </p:nvSpPr>
        <p:spPr>
          <a:xfrm>
            <a:off x="9749682" y="2617173"/>
            <a:ext cx="1680140" cy="646331"/>
          </a:xfrm>
          <a:prstGeom prst="rect">
            <a:avLst/>
          </a:prstGeom>
          <a:noFill/>
        </p:spPr>
        <p:txBody>
          <a:bodyPr wrap="none" rtlCol="0">
            <a:spAutoFit/>
          </a:bodyPr>
          <a:lstStyle/>
          <a:p>
            <a:pPr algn="ctr"/>
            <a:r>
              <a:rPr lang="en-US" dirty="0" smtClean="0">
                <a:solidFill>
                  <a:schemeClr val="bg1"/>
                </a:solidFill>
              </a:rPr>
              <a:t>Protection case </a:t>
            </a:r>
          </a:p>
          <a:p>
            <a:pPr algn="ctr"/>
            <a:r>
              <a:rPr lang="en-US" dirty="0" smtClean="0">
                <a:solidFill>
                  <a:schemeClr val="bg1"/>
                </a:solidFill>
              </a:rPr>
              <a:t>200/-</a:t>
            </a:r>
            <a:endParaRPr lang="en-US" dirty="0">
              <a:solidFill>
                <a:schemeClr val="bg1"/>
              </a:solidFill>
            </a:endParaRPr>
          </a:p>
        </p:txBody>
      </p:sp>
      <p:sp>
        <p:nvSpPr>
          <p:cNvPr id="17" name="TextBox 16"/>
          <p:cNvSpPr txBox="1"/>
          <p:nvPr/>
        </p:nvSpPr>
        <p:spPr>
          <a:xfrm>
            <a:off x="9254836" y="3657299"/>
            <a:ext cx="2669833" cy="646331"/>
          </a:xfrm>
          <a:prstGeom prst="rect">
            <a:avLst/>
          </a:prstGeom>
          <a:noFill/>
        </p:spPr>
        <p:txBody>
          <a:bodyPr wrap="none" rtlCol="0">
            <a:spAutoFit/>
          </a:bodyPr>
          <a:lstStyle/>
          <a:p>
            <a:pPr algn="ctr"/>
            <a:r>
              <a:rPr lang="en-US" dirty="0" smtClean="0">
                <a:solidFill>
                  <a:schemeClr val="bg1"/>
                </a:solidFill>
              </a:rPr>
              <a:t>Total cost of the product is</a:t>
            </a:r>
          </a:p>
          <a:p>
            <a:pPr algn="ctr"/>
            <a:r>
              <a:rPr lang="en-US" dirty="0" smtClean="0">
                <a:solidFill>
                  <a:schemeClr val="bg1"/>
                </a:solidFill>
              </a:rPr>
              <a:t>1800/-</a:t>
            </a:r>
            <a:endParaRPr lang="en-US" dirty="0">
              <a:solidFill>
                <a:schemeClr val="bg1"/>
              </a:solidFill>
            </a:endParaRPr>
          </a:p>
        </p:txBody>
      </p:sp>
    </p:spTree>
    <p:extLst>
      <p:ext uri="{BB962C8B-B14F-4D97-AF65-F5344CB8AC3E}">
        <p14:creationId xmlns:p14="http://schemas.microsoft.com/office/powerpoint/2010/main" val="25252461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2302934" y="1654778"/>
            <a:ext cx="7772400" cy="2087317"/>
            <a:chOff x="2816576" y="1797111"/>
            <a:chExt cx="6935902" cy="1862668"/>
          </a:xfrm>
        </p:grpSpPr>
        <p:sp>
          <p:nvSpPr>
            <p:cNvPr id="5" name="Freeform 4"/>
            <p:cNvSpPr/>
            <p:nvPr/>
          </p:nvSpPr>
          <p:spPr>
            <a:xfrm>
              <a:off x="2816577" y="1797112"/>
              <a:ext cx="6935901" cy="1862667"/>
            </a:xfrm>
            <a:custGeom>
              <a:avLst/>
              <a:gdLst>
                <a:gd name="connsiteX0" fmla="*/ 310451 w 6935901"/>
                <a:gd name="connsiteY0" fmla="*/ 0 h 1862667"/>
                <a:gd name="connsiteX1" fmla="*/ 6248394 w 6935901"/>
                <a:gd name="connsiteY1" fmla="*/ 0 h 1862667"/>
                <a:gd name="connsiteX2" fmla="*/ 6558845 w 6935901"/>
                <a:gd name="connsiteY2" fmla="*/ 310451 h 1862667"/>
                <a:gd name="connsiteX3" fmla="*/ 6558845 w 6935901"/>
                <a:gd name="connsiteY3" fmla="*/ 708389 h 1862667"/>
                <a:gd name="connsiteX4" fmla="*/ 6570141 w 6935901"/>
                <a:gd name="connsiteY4" fmla="*/ 707250 h 1862667"/>
                <a:gd name="connsiteX5" fmla="*/ 6935901 w 6935901"/>
                <a:gd name="connsiteY5" fmla="*/ 1073010 h 1862667"/>
                <a:gd name="connsiteX6" fmla="*/ 6570141 w 6935901"/>
                <a:gd name="connsiteY6" fmla="*/ 1438770 h 1862667"/>
                <a:gd name="connsiteX7" fmla="*/ 6558845 w 6935901"/>
                <a:gd name="connsiteY7" fmla="*/ 1437631 h 1862667"/>
                <a:gd name="connsiteX8" fmla="*/ 6558845 w 6935901"/>
                <a:gd name="connsiteY8" fmla="*/ 1552216 h 1862667"/>
                <a:gd name="connsiteX9" fmla="*/ 6248394 w 6935901"/>
                <a:gd name="connsiteY9" fmla="*/ 1862667 h 1862667"/>
                <a:gd name="connsiteX10" fmla="*/ 310451 w 6935901"/>
                <a:gd name="connsiteY10" fmla="*/ 1862667 h 1862667"/>
                <a:gd name="connsiteX11" fmla="*/ 0 w 6935901"/>
                <a:gd name="connsiteY11" fmla="*/ 1552216 h 1862667"/>
                <a:gd name="connsiteX12" fmla="*/ 0 w 6935901"/>
                <a:gd name="connsiteY12" fmla="*/ 310451 h 1862667"/>
                <a:gd name="connsiteX13" fmla="*/ 310451 w 6935901"/>
                <a:gd name="connsiteY13" fmla="*/ 0 h 186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5901" h="1862667">
                  <a:moveTo>
                    <a:pt x="310451" y="0"/>
                  </a:moveTo>
                  <a:lnTo>
                    <a:pt x="6248394" y="0"/>
                  </a:lnTo>
                  <a:cubicBezTo>
                    <a:pt x="6419851" y="0"/>
                    <a:pt x="6558845" y="138994"/>
                    <a:pt x="6558845" y="310451"/>
                  </a:cubicBezTo>
                  <a:lnTo>
                    <a:pt x="6558845" y="708389"/>
                  </a:lnTo>
                  <a:lnTo>
                    <a:pt x="6570141" y="707250"/>
                  </a:lnTo>
                  <a:cubicBezTo>
                    <a:pt x="6772145" y="707250"/>
                    <a:pt x="6935901" y="871006"/>
                    <a:pt x="6935901" y="1073010"/>
                  </a:cubicBezTo>
                  <a:cubicBezTo>
                    <a:pt x="6935901" y="1275014"/>
                    <a:pt x="6772145" y="1438770"/>
                    <a:pt x="6570141" y="1438770"/>
                  </a:cubicBezTo>
                  <a:lnTo>
                    <a:pt x="6558845" y="1437631"/>
                  </a:lnTo>
                  <a:lnTo>
                    <a:pt x="6558845" y="1552216"/>
                  </a:lnTo>
                  <a:cubicBezTo>
                    <a:pt x="6558845" y="1723673"/>
                    <a:pt x="6419851" y="1862667"/>
                    <a:pt x="6248394" y="1862667"/>
                  </a:cubicBezTo>
                  <a:lnTo>
                    <a:pt x="310451" y="1862667"/>
                  </a:lnTo>
                  <a:cubicBezTo>
                    <a:pt x="138994" y="1862667"/>
                    <a:pt x="0" y="1723673"/>
                    <a:pt x="0" y="1552216"/>
                  </a:cubicBezTo>
                  <a:lnTo>
                    <a:pt x="0" y="310451"/>
                  </a:lnTo>
                  <a:cubicBezTo>
                    <a:pt x="0" y="138994"/>
                    <a:pt x="138994" y="0"/>
                    <a:pt x="310451" y="0"/>
                  </a:cubicBezTo>
                  <a:close/>
                </a:path>
              </a:pathLst>
            </a:custGeom>
            <a:noFill/>
            <a:ln w="50800">
              <a:solidFill>
                <a:srgbClr val="EF34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816576" y="1797111"/>
              <a:ext cx="6558845" cy="513712"/>
            </a:xfrm>
            <a:custGeom>
              <a:avLst/>
              <a:gdLst>
                <a:gd name="connsiteX0" fmla="*/ 310451 w 6558845"/>
                <a:gd name="connsiteY0" fmla="*/ 0 h 513712"/>
                <a:gd name="connsiteX1" fmla="*/ 6248394 w 6558845"/>
                <a:gd name="connsiteY1" fmla="*/ 0 h 513712"/>
                <a:gd name="connsiteX2" fmla="*/ 6558845 w 6558845"/>
                <a:gd name="connsiteY2" fmla="*/ 310451 h 513712"/>
                <a:gd name="connsiteX3" fmla="*/ 6558845 w 6558845"/>
                <a:gd name="connsiteY3" fmla="*/ 513712 h 513712"/>
                <a:gd name="connsiteX4" fmla="*/ 0 w 6558845"/>
                <a:gd name="connsiteY4" fmla="*/ 513712 h 513712"/>
                <a:gd name="connsiteX5" fmla="*/ 0 w 6558845"/>
                <a:gd name="connsiteY5" fmla="*/ 310451 h 513712"/>
                <a:gd name="connsiteX6" fmla="*/ 310451 w 6558845"/>
                <a:gd name="connsiteY6" fmla="*/ 0 h 5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8845" h="513712">
                  <a:moveTo>
                    <a:pt x="310451" y="0"/>
                  </a:moveTo>
                  <a:lnTo>
                    <a:pt x="6248394" y="0"/>
                  </a:lnTo>
                  <a:cubicBezTo>
                    <a:pt x="6419851" y="0"/>
                    <a:pt x="6558845" y="138994"/>
                    <a:pt x="6558845" y="310451"/>
                  </a:cubicBezTo>
                  <a:lnTo>
                    <a:pt x="6558845" y="513712"/>
                  </a:lnTo>
                  <a:lnTo>
                    <a:pt x="0" y="513712"/>
                  </a:lnTo>
                  <a:lnTo>
                    <a:pt x="0" y="310451"/>
                  </a:lnTo>
                  <a:cubicBezTo>
                    <a:pt x="0" y="138994"/>
                    <a:pt x="138994" y="0"/>
                    <a:pt x="310451" y="0"/>
                  </a:cubicBezTo>
                  <a:close/>
                </a:path>
              </a:pathLst>
            </a:custGeom>
            <a:solidFill>
              <a:srgbClr val="EF34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CALL FROM AGENCY</a:t>
              </a:r>
              <a:endParaRPr lang="en-US" sz="2000" dirty="0">
                <a:latin typeface="Candara" panose="020E0502030303020204" pitchFamily="34" charset="0"/>
              </a:endParaRPr>
            </a:p>
          </p:txBody>
        </p:sp>
      </p:grpSp>
      <p:grpSp>
        <p:nvGrpSpPr>
          <p:cNvPr id="7" name="Group 6"/>
          <p:cNvGrpSpPr>
            <a:grpSpLocks noChangeAspect="1"/>
          </p:cNvGrpSpPr>
          <p:nvPr/>
        </p:nvGrpSpPr>
        <p:grpSpPr>
          <a:xfrm>
            <a:off x="2302934" y="4187697"/>
            <a:ext cx="7315200" cy="2077465"/>
            <a:chOff x="2816576" y="1797111"/>
            <a:chExt cx="6558846" cy="1862668"/>
          </a:xfrm>
        </p:grpSpPr>
        <p:sp>
          <p:nvSpPr>
            <p:cNvPr id="8" name="Freeform 7"/>
            <p:cNvSpPr/>
            <p:nvPr/>
          </p:nvSpPr>
          <p:spPr>
            <a:xfrm>
              <a:off x="2816577" y="1797112"/>
              <a:ext cx="6558845" cy="1862667"/>
            </a:xfrm>
            <a:custGeom>
              <a:avLst/>
              <a:gdLst>
                <a:gd name="connsiteX0" fmla="*/ 310451 w 6558845"/>
                <a:gd name="connsiteY0" fmla="*/ 0 h 1862667"/>
                <a:gd name="connsiteX1" fmla="*/ 6248394 w 6558845"/>
                <a:gd name="connsiteY1" fmla="*/ 0 h 1862667"/>
                <a:gd name="connsiteX2" fmla="*/ 6558845 w 6558845"/>
                <a:gd name="connsiteY2" fmla="*/ 310451 h 1862667"/>
                <a:gd name="connsiteX3" fmla="*/ 6558845 w 6558845"/>
                <a:gd name="connsiteY3" fmla="*/ 1552216 h 1862667"/>
                <a:gd name="connsiteX4" fmla="*/ 6248394 w 6558845"/>
                <a:gd name="connsiteY4" fmla="*/ 1862667 h 1862667"/>
                <a:gd name="connsiteX5" fmla="*/ 310451 w 6558845"/>
                <a:gd name="connsiteY5" fmla="*/ 1862667 h 1862667"/>
                <a:gd name="connsiteX6" fmla="*/ 0 w 6558845"/>
                <a:gd name="connsiteY6" fmla="*/ 1552216 h 1862667"/>
                <a:gd name="connsiteX7" fmla="*/ 0 w 6558845"/>
                <a:gd name="connsiteY7" fmla="*/ 1438770 h 1862667"/>
                <a:gd name="connsiteX8" fmla="*/ 365760 w 6558845"/>
                <a:gd name="connsiteY8" fmla="*/ 1073010 h 1862667"/>
                <a:gd name="connsiteX9" fmla="*/ 0 w 6558845"/>
                <a:gd name="connsiteY9" fmla="*/ 707250 h 1862667"/>
                <a:gd name="connsiteX10" fmla="*/ 0 w 6558845"/>
                <a:gd name="connsiteY10" fmla="*/ 310451 h 1862667"/>
                <a:gd name="connsiteX11" fmla="*/ 310451 w 6558845"/>
                <a:gd name="connsiteY11" fmla="*/ 0 h 186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845" h="1862667">
                  <a:moveTo>
                    <a:pt x="310451" y="0"/>
                  </a:moveTo>
                  <a:lnTo>
                    <a:pt x="6248394" y="0"/>
                  </a:lnTo>
                  <a:cubicBezTo>
                    <a:pt x="6419851" y="0"/>
                    <a:pt x="6558845" y="138994"/>
                    <a:pt x="6558845" y="310451"/>
                  </a:cubicBezTo>
                  <a:lnTo>
                    <a:pt x="6558845" y="1552216"/>
                  </a:lnTo>
                  <a:cubicBezTo>
                    <a:pt x="6558845" y="1723673"/>
                    <a:pt x="6419851" y="1862667"/>
                    <a:pt x="6248394" y="1862667"/>
                  </a:cubicBezTo>
                  <a:lnTo>
                    <a:pt x="310451" y="1862667"/>
                  </a:lnTo>
                  <a:cubicBezTo>
                    <a:pt x="138994" y="1862667"/>
                    <a:pt x="0" y="1723673"/>
                    <a:pt x="0" y="1552216"/>
                  </a:cubicBezTo>
                  <a:lnTo>
                    <a:pt x="0" y="1438770"/>
                  </a:lnTo>
                  <a:cubicBezTo>
                    <a:pt x="202004" y="1438770"/>
                    <a:pt x="365760" y="1275014"/>
                    <a:pt x="365760" y="1073010"/>
                  </a:cubicBezTo>
                  <a:cubicBezTo>
                    <a:pt x="365760" y="871006"/>
                    <a:pt x="202004" y="707250"/>
                    <a:pt x="0" y="707250"/>
                  </a:cubicBezTo>
                  <a:lnTo>
                    <a:pt x="0" y="310451"/>
                  </a:lnTo>
                  <a:cubicBezTo>
                    <a:pt x="0" y="138994"/>
                    <a:pt x="138994" y="0"/>
                    <a:pt x="310451" y="0"/>
                  </a:cubicBezTo>
                  <a:close/>
                </a:path>
              </a:pathLst>
            </a:custGeom>
            <a:noFill/>
            <a:ln w="50800">
              <a:solidFill>
                <a:srgbClr val="839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816576" y="1797111"/>
              <a:ext cx="6558845" cy="513712"/>
            </a:xfrm>
            <a:custGeom>
              <a:avLst/>
              <a:gdLst>
                <a:gd name="connsiteX0" fmla="*/ 310451 w 6558845"/>
                <a:gd name="connsiteY0" fmla="*/ 0 h 513712"/>
                <a:gd name="connsiteX1" fmla="*/ 6248394 w 6558845"/>
                <a:gd name="connsiteY1" fmla="*/ 0 h 513712"/>
                <a:gd name="connsiteX2" fmla="*/ 6558845 w 6558845"/>
                <a:gd name="connsiteY2" fmla="*/ 310451 h 513712"/>
                <a:gd name="connsiteX3" fmla="*/ 6558845 w 6558845"/>
                <a:gd name="connsiteY3" fmla="*/ 513712 h 513712"/>
                <a:gd name="connsiteX4" fmla="*/ 0 w 6558845"/>
                <a:gd name="connsiteY4" fmla="*/ 513712 h 513712"/>
                <a:gd name="connsiteX5" fmla="*/ 0 w 6558845"/>
                <a:gd name="connsiteY5" fmla="*/ 310451 h 513712"/>
                <a:gd name="connsiteX6" fmla="*/ 310451 w 6558845"/>
                <a:gd name="connsiteY6" fmla="*/ 0 h 5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8845" h="513712">
                  <a:moveTo>
                    <a:pt x="310451" y="0"/>
                  </a:moveTo>
                  <a:lnTo>
                    <a:pt x="6248394" y="0"/>
                  </a:lnTo>
                  <a:cubicBezTo>
                    <a:pt x="6419851" y="0"/>
                    <a:pt x="6558845" y="138994"/>
                    <a:pt x="6558845" y="310451"/>
                  </a:cubicBezTo>
                  <a:lnTo>
                    <a:pt x="6558845" y="513712"/>
                  </a:lnTo>
                  <a:lnTo>
                    <a:pt x="0" y="513712"/>
                  </a:lnTo>
                  <a:lnTo>
                    <a:pt x="0" y="310451"/>
                  </a:lnTo>
                  <a:cubicBezTo>
                    <a:pt x="0" y="138994"/>
                    <a:pt x="138994" y="0"/>
                    <a:pt x="310451" y="0"/>
                  </a:cubicBezTo>
                  <a:close/>
                </a:path>
              </a:pathLst>
            </a:custGeom>
            <a:solidFill>
              <a:srgbClr val="8397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CALL FROM DRIVER</a:t>
              </a:r>
              <a:endParaRPr lang="en-US" sz="2000" dirty="0">
                <a:latin typeface="Candara" panose="020E0502030303020204" pitchFamily="34" charset="0"/>
              </a:endParaRPr>
            </a:p>
          </p:txBody>
        </p:sp>
      </p:grpSp>
      <p:sp>
        <p:nvSpPr>
          <p:cNvPr id="10" name="Arc 9"/>
          <p:cNvSpPr/>
          <p:nvPr/>
        </p:nvSpPr>
        <p:spPr>
          <a:xfrm rot="2656036">
            <a:off x="7967332" y="2662368"/>
            <a:ext cx="2525515" cy="3017520"/>
          </a:xfrm>
          <a:prstGeom prst="arc">
            <a:avLst/>
          </a:prstGeom>
          <a:ln w="25400">
            <a:solidFill>
              <a:schemeClr val="bg1"/>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760661" y="2330194"/>
            <a:ext cx="6256092" cy="954107"/>
          </a:xfrm>
          <a:prstGeom prst="rect">
            <a:avLst/>
          </a:prstGeom>
          <a:noFill/>
        </p:spPr>
        <p:txBody>
          <a:bodyPr wrap="square" rtlCol="0">
            <a:spAutoFit/>
          </a:bodyPr>
          <a:lstStyle/>
          <a:p>
            <a:r>
              <a:rPr lang="en-US" sz="1400" dirty="0" smtClean="0">
                <a:solidFill>
                  <a:schemeClr val="bg1">
                    <a:lumMod val="85000"/>
                  </a:schemeClr>
                </a:solidFill>
                <a:latin typeface="Candara" panose="020E0502030303020204" pitchFamily="34" charset="0"/>
              </a:rPr>
              <a:t>In case of any emergency the law enforcement agency want to communicate with the driver , by just dialing the  number already fixed in the vehicle’s module  and the indication will be made then the driver just simply press a button to communicate by using handset .</a:t>
            </a:r>
            <a:endParaRPr lang="en-US" dirty="0">
              <a:solidFill>
                <a:schemeClr val="bg1">
                  <a:lumMod val="85000"/>
                </a:schemeClr>
              </a:solidFill>
              <a:latin typeface="Candara" panose="020E0502030303020204" pitchFamily="34" charset="0"/>
            </a:endParaRPr>
          </a:p>
        </p:txBody>
      </p:sp>
      <p:sp>
        <p:nvSpPr>
          <p:cNvPr id="12" name="TextBox 11"/>
          <p:cNvSpPr txBox="1"/>
          <p:nvPr/>
        </p:nvSpPr>
        <p:spPr>
          <a:xfrm>
            <a:off x="2832487" y="4870769"/>
            <a:ext cx="6256092" cy="738664"/>
          </a:xfrm>
          <a:prstGeom prst="rect">
            <a:avLst/>
          </a:prstGeom>
          <a:noFill/>
        </p:spPr>
        <p:txBody>
          <a:bodyPr wrap="square" rtlCol="0">
            <a:spAutoFit/>
          </a:bodyPr>
          <a:lstStyle/>
          <a:p>
            <a:r>
              <a:rPr lang="en-US" sz="1400" dirty="0" smtClean="0">
                <a:solidFill>
                  <a:schemeClr val="bg1">
                    <a:lumMod val="85000"/>
                  </a:schemeClr>
                </a:solidFill>
                <a:latin typeface="Candara" panose="020E0502030303020204" pitchFamily="34" charset="0"/>
              </a:rPr>
              <a:t>If the driver wants to communicate with the agency, then the driver just pressing a button to call. The agencies communication number was already set in the main program of the module.</a:t>
            </a:r>
            <a:endParaRPr lang="en-US" dirty="0">
              <a:solidFill>
                <a:schemeClr val="bg1">
                  <a:lumMod val="85000"/>
                </a:schemeClr>
              </a:solidFill>
              <a:latin typeface="Candara" panose="020E0502030303020204" pitchFamily="34" charset="0"/>
            </a:endParaRPr>
          </a:p>
        </p:txBody>
      </p:sp>
      <p:sp>
        <p:nvSpPr>
          <p:cNvPr id="13" name="Freeform 37"/>
          <p:cNvSpPr>
            <a:spLocks noEditPoints="1"/>
          </p:cNvSpPr>
          <p:nvPr/>
        </p:nvSpPr>
        <p:spPr bwMode="auto">
          <a:xfrm>
            <a:off x="9440613" y="2624321"/>
            <a:ext cx="438210" cy="482031"/>
          </a:xfrm>
          <a:custGeom>
            <a:avLst/>
            <a:gdLst>
              <a:gd name="T0" fmla="*/ 90 w 110"/>
              <a:gd name="T1" fmla="*/ 25 h 121"/>
              <a:gd name="T2" fmla="*/ 78 w 110"/>
              <a:gd name="T3" fmla="*/ 37 h 121"/>
              <a:gd name="T4" fmla="*/ 90 w 110"/>
              <a:gd name="T5" fmla="*/ 50 h 121"/>
              <a:gd name="T6" fmla="*/ 102 w 110"/>
              <a:gd name="T7" fmla="*/ 37 h 121"/>
              <a:gd name="T8" fmla="*/ 90 w 110"/>
              <a:gd name="T9" fmla="*/ 25 h 121"/>
              <a:gd name="T10" fmla="*/ 26 w 110"/>
              <a:gd name="T11" fmla="*/ 121 h 121"/>
              <a:gd name="T12" fmla="*/ 84 w 110"/>
              <a:gd name="T13" fmla="*/ 121 h 121"/>
              <a:gd name="T14" fmla="*/ 84 w 110"/>
              <a:gd name="T15" fmla="*/ 70 h 121"/>
              <a:gd name="T16" fmla="*/ 55 w 110"/>
              <a:gd name="T17" fmla="*/ 41 h 121"/>
              <a:gd name="T18" fmla="*/ 26 w 110"/>
              <a:gd name="T19" fmla="*/ 70 h 121"/>
              <a:gd name="T20" fmla="*/ 26 w 110"/>
              <a:gd name="T21" fmla="*/ 121 h 121"/>
              <a:gd name="T22" fmla="*/ 21 w 110"/>
              <a:gd name="T23" fmla="*/ 70 h 121"/>
              <a:gd name="T24" fmla="*/ 21 w 110"/>
              <a:gd name="T25" fmla="*/ 110 h 121"/>
              <a:gd name="T26" fmla="*/ 0 w 110"/>
              <a:gd name="T27" fmla="*/ 110 h 121"/>
              <a:gd name="T28" fmla="*/ 0 w 110"/>
              <a:gd name="T29" fmla="*/ 74 h 121"/>
              <a:gd name="T30" fmla="*/ 20 w 110"/>
              <a:gd name="T31" fmla="*/ 54 h 121"/>
              <a:gd name="T32" fmla="*/ 25 w 110"/>
              <a:gd name="T33" fmla="*/ 55 h 121"/>
              <a:gd name="T34" fmla="*/ 21 w 110"/>
              <a:gd name="T35" fmla="*/ 70 h 121"/>
              <a:gd name="T36" fmla="*/ 110 w 110"/>
              <a:gd name="T37" fmla="*/ 110 h 121"/>
              <a:gd name="T38" fmla="*/ 88 w 110"/>
              <a:gd name="T39" fmla="*/ 110 h 121"/>
              <a:gd name="T40" fmla="*/ 88 w 110"/>
              <a:gd name="T41" fmla="*/ 70 h 121"/>
              <a:gd name="T42" fmla="*/ 84 w 110"/>
              <a:gd name="T43" fmla="*/ 55 h 121"/>
              <a:gd name="T44" fmla="*/ 90 w 110"/>
              <a:gd name="T45" fmla="*/ 54 h 121"/>
              <a:gd name="T46" fmla="*/ 110 w 110"/>
              <a:gd name="T47" fmla="*/ 74 h 121"/>
              <a:gd name="T48" fmla="*/ 110 w 110"/>
              <a:gd name="T49" fmla="*/ 110 h 121"/>
              <a:gd name="T50" fmla="*/ 55 w 110"/>
              <a:gd name="T51" fmla="*/ 0 h 121"/>
              <a:gd name="T52" fmla="*/ 36 w 110"/>
              <a:gd name="T53" fmla="*/ 18 h 121"/>
              <a:gd name="T54" fmla="*/ 55 w 110"/>
              <a:gd name="T55" fmla="*/ 37 h 121"/>
              <a:gd name="T56" fmla="*/ 73 w 110"/>
              <a:gd name="T57" fmla="*/ 18 h 121"/>
              <a:gd name="T58" fmla="*/ 55 w 110"/>
              <a:gd name="T59" fmla="*/ 0 h 121"/>
              <a:gd name="T60" fmla="*/ 20 w 110"/>
              <a:gd name="T61" fmla="*/ 25 h 121"/>
              <a:gd name="T62" fmla="*/ 7 w 110"/>
              <a:gd name="T63" fmla="*/ 37 h 121"/>
              <a:gd name="T64" fmla="*/ 20 w 110"/>
              <a:gd name="T65" fmla="*/ 50 h 121"/>
              <a:gd name="T66" fmla="*/ 32 w 110"/>
              <a:gd name="T67" fmla="*/ 37 h 121"/>
              <a:gd name="T68" fmla="*/ 20 w 110"/>
              <a:gd name="T6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21">
                <a:moveTo>
                  <a:pt x="90" y="25"/>
                </a:moveTo>
                <a:cubicBezTo>
                  <a:pt x="83" y="25"/>
                  <a:pt x="78" y="30"/>
                  <a:pt x="78" y="37"/>
                </a:cubicBezTo>
                <a:cubicBezTo>
                  <a:pt x="78" y="44"/>
                  <a:pt x="83" y="50"/>
                  <a:pt x="90" y="50"/>
                </a:cubicBezTo>
                <a:cubicBezTo>
                  <a:pt x="97" y="50"/>
                  <a:pt x="102" y="44"/>
                  <a:pt x="102" y="37"/>
                </a:cubicBezTo>
                <a:cubicBezTo>
                  <a:pt x="102" y="30"/>
                  <a:pt x="97" y="25"/>
                  <a:pt x="90" y="25"/>
                </a:cubicBezTo>
                <a:close/>
                <a:moveTo>
                  <a:pt x="26" y="121"/>
                </a:moveTo>
                <a:cubicBezTo>
                  <a:pt x="84" y="121"/>
                  <a:pt x="84" y="121"/>
                  <a:pt x="84" y="121"/>
                </a:cubicBezTo>
                <a:cubicBezTo>
                  <a:pt x="84" y="70"/>
                  <a:pt x="84" y="70"/>
                  <a:pt x="84" y="70"/>
                </a:cubicBezTo>
                <a:cubicBezTo>
                  <a:pt x="84" y="54"/>
                  <a:pt x="71" y="41"/>
                  <a:pt x="55" y="41"/>
                </a:cubicBezTo>
                <a:cubicBezTo>
                  <a:pt x="39" y="41"/>
                  <a:pt x="26" y="54"/>
                  <a:pt x="26" y="70"/>
                </a:cubicBezTo>
                <a:cubicBezTo>
                  <a:pt x="26" y="121"/>
                  <a:pt x="26" y="121"/>
                  <a:pt x="26" y="121"/>
                </a:cubicBezTo>
                <a:close/>
                <a:moveTo>
                  <a:pt x="21" y="70"/>
                </a:moveTo>
                <a:cubicBezTo>
                  <a:pt x="21" y="110"/>
                  <a:pt x="21" y="110"/>
                  <a:pt x="21" y="110"/>
                </a:cubicBezTo>
                <a:cubicBezTo>
                  <a:pt x="0" y="110"/>
                  <a:pt x="0" y="110"/>
                  <a:pt x="0" y="110"/>
                </a:cubicBezTo>
                <a:cubicBezTo>
                  <a:pt x="0" y="74"/>
                  <a:pt x="0" y="74"/>
                  <a:pt x="0" y="74"/>
                </a:cubicBezTo>
                <a:cubicBezTo>
                  <a:pt x="0" y="63"/>
                  <a:pt x="9" y="54"/>
                  <a:pt x="20" y="54"/>
                </a:cubicBezTo>
                <a:cubicBezTo>
                  <a:pt x="22" y="54"/>
                  <a:pt x="23" y="55"/>
                  <a:pt x="25" y="55"/>
                </a:cubicBezTo>
                <a:cubicBezTo>
                  <a:pt x="23" y="60"/>
                  <a:pt x="21" y="65"/>
                  <a:pt x="21" y="70"/>
                </a:cubicBezTo>
                <a:close/>
                <a:moveTo>
                  <a:pt x="110" y="110"/>
                </a:moveTo>
                <a:cubicBezTo>
                  <a:pt x="88" y="110"/>
                  <a:pt x="88" y="110"/>
                  <a:pt x="88" y="110"/>
                </a:cubicBezTo>
                <a:cubicBezTo>
                  <a:pt x="88" y="70"/>
                  <a:pt x="88" y="70"/>
                  <a:pt x="88" y="70"/>
                </a:cubicBezTo>
                <a:cubicBezTo>
                  <a:pt x="88" y="65"/>
                  <a:pt x="87" y="60"/>
                  <a:pt x="84" y="55"/>
                </a:cubicBezTo>
                <a:cubicBezTo>
                  <a:pt x="86" y="55"/>
                  <a:pt x="88" y="54"/>
                  <a:pt x="90" y="54"/>
                </a:cubicBezTo>
                <a:cubicBezTo>
                  <a:pt x="101" y="54"/>
                  <a:pt x="110" y="63"/>
                  <a:pt x="110" y="74"/>
                </a:cubicBezTo>
                <a:cubicBezTo>
                  <a:pt x="110" y="110"/>
                  <a:pt x="110" y="110"/>
                  <a:pt x="110" y="110"/>
                </a:cubicBezTo>
                <a:close/>
                <a:moveTo>
                  <a:pt x="55" y="0"/>
                </a:moveTo>
                <a:cubicBezTo>
                  <a:pt x="45" y="0"/>
                  <a:pt x="36" y="8"/>
                  <a:pt x="36" y="18"/>
                </a:cubicBezTo>
                <a:cubicBezTo>
                  <a:pt x="36" y="28"/>
                  <a:pt x="45" y="37"/>
                  <a:pt x="55" y="37"/>
                </a:cubicBezTo>
                <a:cubicBezTo>
                  <a:pt x="65" y="37"/>
                  <a:pt x="73" y="28"/>
                  <a:pt x="73" y="18"/>
                </a:cubicBezTo>
                <a:cubicBezTo>
                  <a:pt x="73" y="8"/>
                  <a:pt x="65" y="0"/>
                  <a:pt x="55" y="0"/>
                </a:cubicBezTo>
                <a:close/>
                <a:moveTo>
                  <a:pt x="20" y="25"/>
                </a:moveTo>
                <a:cubicBezTo>
                  <a:pt x="13" y="25"/>
                  <a:pt x="7" y="30"/>
                  <a:pt x="7" y="37"/>
                </a:cubicBezTo>
                <a:cubicBezTo>
                  <a:pt x="7" y="44"/>
                  <a:pt x="13" y="50"/>
                  <a:pt x="20" y="50"/>
                </a:cubicBezTo>
                <a:cubicBezTo>
                  <a:pt x="26" y="50"/>
                  <a:pt x="32" y="44"/>
                  <a:pt x="32" y="37"/>
                </a:cubicBezTo>
                <a:cubicBezTo>
                  <a:pt x="32" y="30"/>
                  <a:pt x="26" y="25"/>
                  <a:pt x="20" y="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2026589" y="5145270"/>
            <a:ext cx="514352" cy="514352"/>
            <a:chOff x="3878263" y="2220913"/>
            <a:chExt cx="547687" cy="547687"/>
          </a:xfrm>
          <a:solidFill>
            <a:schemeClr val="bg1"/>
          </a:solidFill>
        </p:grpSpPr>
        <p:sp>
          <p:nvSpPr>
            <p:cNvPr id="15"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3" name="Arc 22"/>
          <p:cNvSpPr/>
          <p:nvPr/>
        </p:nvSpPr>
        <p:spPr>
          <a:xfrm rot="19093613" flipH="1">
            <a:off x="1670307" y="2720393"/>
            <a:ext cx="2525515" cy="3017520"/>
          </a:xfrm>
          <a:prstGeom prst="arc">
            <a:avLst/>
          </a:prstGeom>
          <a:ln w="25400">
            <a:solidFill>
              <a:schemeClr val="bg1"/>
            </a:solidFill>
            <a:prstDash val="sysDot"/>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3134218" y="535373"/>
            <a:ext cx="5508978" cy="584775"/>
          </a:xfrm>
          <a:prstGeom prst="rect">
            <a:avLst/>
          </a:prstGeom>
          <a:noFill/>
        </p:spPr>
        <p:txBody>
          <a:bodyPr wrap="square" rtlCol="0">
            <a:spAutoFit/>
          </a:bodyPr>
          <a:lstStyle/>
          <a:p>
            <a:pPr algn="ctr"/>
            <a:r>
              <a:rPr lang="en-US" sz="3200" b="1" dirty="0" smtClean="0">
                <a:solidFill>
                  <a:schemeClr val="bg1"/>
                </a:solidFill>
              </a:rPr>
              <a:t>Calling function</a:t>
            </a:r>
            <a:endParaRPr lang="en-US" sz="32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47" y="559146"/>
            <a:ext cx="1105585" cy="1045747"/>
          </a:xfrm>
          <a:prstGeom prst="rect">
            <a:avLst/>
          </a:prstGeom>
        </p:spPr>
      </p:pic>
    </p:spTree>
    <p:extLst>
      <p:ext uri="{BB962C8B-B14F-4D97-AF65-F5344CB8AC3E}">
        <p14:creationId xmlns:p14="http://schemas.microsoft.com/office/powerpoint/2010/main" val="3849971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2000"/>
                            </p:stCondLst>
                            <p:childTnLst>
                              <p:par>
                                <p:cTn id="24" presetID="17" presetClass="entr" presetSubtype="1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strVal val="#ppt_h"/>
                                          </p:val>
                                        </p:tav>
                                        <p:tav tm="100000">
                                          <p:val>
                                            <p:strVal val="#ppt_h"/>
                                          </p:val>
                                        </p:tav>
                                      </p:tavLst>
                                    </p:anim>
                                  </p:childTnLst>
                                </p:cTn>
                              </p:par>
                            </p:childTnLst>
                          </p:cTn>
                        </p:par>
                        <p:par>
                          <p:cTn id="28" fill="hold">
                            <p:stCondLst>
                              <p:cond delay="2500"/>
                            </p:stCondLst>
                            <p:childTnLst>
                              <p:par>
                                <p:cTn id="29" presetID="23" presetClass="entr" presetSubtype="16"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632" y="383767"/>
            <a:ext cx="2040943" cy="584775"/>
          </a:xfrm>
          <a:prstGeom prst="rect">
            <a:avLst/>
          </a:prstGeom>
          <a:noFill/>
        </p:spPr>
        <p:txBody>
          <a:bodyPr wrap="none" rtlCol="0">
            <a:spAutoFit/>
          </a:bodyPr>
          <a:lstStyle/>
          <a:p>
            <a:r>
              <a:rPr lang="en-US" sz="3200" b="1" dirty="0">
                <a:solidFill>
                  <a:schemeClr val="bg1"/>
                </a:solidFill>
              </a:rPr>
              <a:t>Conclusion</a:t>
            </a:r>
          </a:p>
        </p:txBody>
      </p:sp>
      <p:sp>
        <p:nvSpPr>
          <p:cNvPr id="3" name="TextBox 2"/>
          <p:cNvSpPr txBox="1"/>
          <p:nvPr/>
        </p:nvSpPr>
        <p:spPr>
          <a:xfrm>
            <a:off x="914632" y="1071105"/>
            <a:ext cx="10549491" cy="1477328"/>
          </a:xfrm>
          <a:prstGeom prst="rect">
            <a:avLst/>
          </a:prstGeom>
          <a:noFill/>
        </p:spPr>
        <p:txBody>
          <a:bodyPr wrap="none" rtlCol="0">
            <a:spAutoFit/>
          </a:bodyPr>
          <a:lstStyle/>
          <a:p>
            <a:r>
              <a:rPr lang="en-US" sz="2400" dirty="0">
                <a:solidFill>
                  <a:schemeClr val="bg1"/>
                </a:solidFill>
              </a:rPr>
              <a:t>Due to small in size, power efficient, less maintenance, more reliable, low cost, </a:t>
            </a:r>
            <a:endParaRPr lang="en-US" sz="2400" dirty="0" smtClean="0">
              <a:solidFill>
                <a:schemeClr val="bg1"/>
              </a:solidFill>
            </a:endParaRPr>
          </a:p>
          <a:p>
            <a:r>
              <a:rPr lang="en-US" sz="2400" dirty="0" smtClean="0">
                <a:solidFill>
                  <a:schemeClr val="bg1"/>
                </a:solidFill>
              </a:rPr>
              <a:t>we could fix </a:t>
            </a:r>
            <a:r>
              <a:rPr lang="en-US" sz="2400" dirty="0">
                <a:solidFill>
                  <a:schemeClr val="bg1"/>
                </a:solidFill>
              </a:rPr>
              <a:t>the </a:t>
            </a:r>
            <a:r>
              <a:rPr lang="en-US" sz="2400" dirty="0" smtClean="0">
                <a:solidFill>
                  <a:schemeClr val="bg1"/>
                </a:solidFill>
              </a:rPr>
              <a:t>device </a:t>
            </a:r>
            <a:r>
              <a:rPr lang="en-US" sz="2400" dirty="0">
                <a:solidFill>
                  <a:schemeClr val="bg1"/>
                </a:solidFill>
              </a:rPr>
              <a:t>in the battery operated vehicles. Hence we use this vehicles </a:t>
            </a:r>
            <a:endParaRPr lang="en-US" sz="2400" dirty="0" smtClean="0">
              <a:solidFill>
                <a:schemeClr val="bg1"/>
              </a:solidFill>
            </a:endParaRPr>
          </a:p>
          <a:p>
            <a:r>
              <a:rPr lang="en-US" sz="2400" dirty="0" smtClean="0">
                <a:solidFill>
                  <a:schemeClr val="bg1"/>
                </a:solidFill>
              </a:rPr>
              <a:t>in </a:t>
            </a:r>
            <a:r>
              <a:rPr lang="en-US" sz="2400" dirty="0">
                <a:solidFill>
                  <a:schemeClr val="bg1"/>
                </a:solidFill>
              </a:rPr>
              <a:t>the Kaziranga national park, </a:t>
            </a:r>
            <a:r>
              <a:rPr lang="en-US" sz="2400" dirty="0" smtClean="0">
                <a:solidFill>
                  <a:schemeClr val="bg1"/>
                </a:solidFill>
              </a:rPr>
              <a:t>Assam </a:t>
            </a:r>
            <a:r>
              <a:rPr lang="en-US" sz="2400" dirty="0">
                <a:solidFill>
                  <a:schemeClr val="bg1"/>
                </a:solidFill>
              </a:rPr>
              <a:t>for tourism and other relevant works.</a:t>
            </a:r>
          </a:p>
          <a:p>
            <a:endParaRPr lang="en-US" dirty="0"/>
          </a:p>
        </p:txBody>
      </p:sp>
      <p:pic>
        <p:nvPicPr>
          <p:cNvPr id="4" name="Picture 3" descr="C:\Users\sound\Desktop\LOGO\onlinelogomaker-091920-2242-9206-2000-transparent.png"/>
          <p:cNvPicPr/>
          <p:nvPr/>
        </p:nvPicPr>
        <p:blipFill>
          <a:blip r:embed="rId2">
            <a:extLst>
              <a:ext uri="{28A0092B-C50C-407E-A947-70E740481C1C}">
                <a14:useLocalDpi xmlns:a14="http://schemas.microsoft.com/office/drawing/2010/main" val="0"/>
              </a:ext>
            </a:extLst>
          </a:blip>
          <a:srcRect/>
          <a:stretch>
            <a:fillRect/>
          </a:stretch>
        </p:blipFill>
        <p:spPr bwMode="auto">
          <a:xfrm>
            <a:off x="4766466" y="4322413"/>
            <a:ext cx="2263140" cy="1094105"/>
          </a:xfrm>
          <a:prstGeom prst="rect">
            <a:avLst/>
          </a:prstGeom>
          <a:noFill/>
          <a:ln>
            <a:noFill/>
          </a:ln>
        </p:spPr>
      </p:pic>
      <p:sp>
        <p:nvSpPr>
          <p:cNvPr id="5" name="Rectangle 4"/>
          <p:cNvSpPr/>
          <p:nvPr/>
        </p:nvSpPr>
        <p:spPr>
          <a:xfrm>
            <a:off x="4766466" y="5548101"/>
            <a:ext cx="2137600" cy="787652"/>
          </a:xfrm>
          <a:prstGeom prst="rect">
            <a:avLst/>
          </a:prstGeom>
        </p:spPr>
        <p:txBody>
          <a:bodyPr wrap="square">
            <a:spAutoFit/>
          </a:bodyPr>
          <a:lstStyle/>
          <a:p>
            <a:pPr algn="ctr">
              <a:lnSpc>
                <a:spcPct val="107000"/>
              </a:lnSpc>
              <a:spcAft>
                <a:spcPts val="800"/>
              </a:spcAft>
            </a:pPr>
            <a:r>
              <a:rPr lang="en-US"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TEAM VAJRA</a:t>
            </a:r>
            <a:endParaRPr lang="en-US" sz="105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SOUNDAR S</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895358" y="3644727"/>
            <a:ext cx="2005357" cy="523220"/>
          </a:xfrm>
          <a:prstGeom prst="rect">
            <a:avLst/>
          </a:prstGeom>
          <a:noFill/>
        </p:spPr>
        <p:txBody>
          <a:bodyPr wrap="none" rtlCol="0">
            <a:spAutoFit/>
          </a:bodyPr>
          <a:lstStyle/>
          <a:p>
            <a:r>
              <a:rPr lang="en-US" sz="2800" dirty="0" smtClean="0">
                <a:solidFill>
                  <a:schemeClr val="bg1"/>
                </a:solidFill>
              </a:rPr>
              <a:t>THANK YOU </a:t>
            </a:r>
            <a:endParaRPr lang="en-US" sz="2800" dirty="0">
              <a:solidFill>
                <a:schemeClr val="bg1"/>
              </a:solidFill>
            </a:endParaRPr>
          </a:p>
        </p:txBody>
      </p:sp>
      <p:sp>
        <p:nvSpPr>
          <p:cNvPr id="10" name="TextBox 9"/>
          <p:cNvSpPr txBox="1"/>
          <p:nvPr/>
        </p:nvSpPr>
        <p:spPr>
          <a:xfrm>
            <a:off x="919699" y="2450941"/>
            <a:ext cx="11022919" cy="400110"/>
          </a:xfrm>
          <a:prstGeom prst="rect">
            <a:avLst/>
          </a:prstGeom>
          <a:noFill/>
        </p:spPr>
        <p:txBody>
          <a:bodyPr wrap="square" rtlCol="0">
            <a:spAutoFit/>
          </a:bodyPr>
          <a:lstStyle/>
          <a:p>
            <a:r>
              <a:rPr lang="en-US" sz="2000" dirty="0" smtClean="0">
                <a:solidFill>
                  <a:schemeClr val="bg1"/>
                </a:solidFill>
              </a:rPr>
              <a:t>Demo video link</a:t>
            </a:r>
            <a:r>
              <a:rPr lang="en-US" dirty="0">
                <a:solidFill>
                  <a:schemeClr val="bg1"/>
                </a:solidFill>
              </a:rPr>
              <a:t>: </a:t>
            </a:r>
            <a:r>
              <a:rPr lang="en-US" u="sng" dirty="0">
                <a:solidFill>
                  <a:srgbClr val="00B0F0"/>
                </a:solidFill>
              </a:rPr>
              <a:t>https://drive.google.com/file/d/1BhuPp5V5nZRGszjZBplytI4NZEd-tO9x/view?usp=sharing</a:t>
            </a:r>
          </a:p>
        </p:txBody>
      </p:sp>
    </p:spTree>
    <p:extLst>
      <p:ext uri="{BB962C8B-B14F-4D97-AF65-F5344CB8AC3E}">
        <p14:creationId xmlns:p14="http://schemas.microsoft.com/office/powerpoint/2010/main" val="26036794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3563" y="849746"/>
            <a:ext cx="4027055" cy="584775"/>
          </a:xfrm>
          <a:prstGeom prst="rect">
            <a:avLst/>
          </a:prstGeom>
          <a:noFill/>
        </p:spPr>
        <p:txBody>
          <a:bodyPr wrap="square" rtlCol="0">
            <a:spAutoFit/>
          </a:bodyPr>
          <a:lstStyle/>
          <a:p>
            <a:r>
              <a:rPr lang="en-US" sz="3200" b="1" dirty="0" smtClean="0">
                <a:solidFill>
                  <a:schemeClr val="bg1"/>
                </a:solidFill>
              </a:rPr>
              <a:t>PROBLEM STATEMENT</a:t>
            </a:r>
            <a:endParaRPr lang="en-US" sz="3200" b="1" dirty="0">
              <a:solidFill>
                <a:schemeClr val="bg1"/>
              </a:solidFill>
            </a:endParaRPr>
          </a:p>
        </p:txBody>
      </p:sp>
      <p:sp>
        <p:nvSpPr>
          <p:cNvPr id="11" name="TextBox 10"/>
          <p:cNvSpPr txBox="1"/>
          <p:nvPr/>
        </p:nvSpPr>
        <p:spPr>
          <a:xfrm>
            <a:off x="803563" y="2232298"/>
            <a:ext cx="6511637" cy="4370427"/>
          </a:xfrm>
          <a:prstGeom prst="rect">
            <a:avLst/>
          </a:prstGeom>
          <a:noFill/>
        </p:spPr>
        <p:txBody>
          <a:bodyPr wrap="square" rtlCol="0">
            <a:spAutoFit/>
          </a:bodyPr>
          <a:lstStyle/>
          <a:p>
            <a:r>
              <a:rPr lang="en-US" dirty="0"/>
              <a:t> </a:t>
            </a:r>
            <a:r>
              <a:rPr lang="en-US" dirty="0" smtClean="0"/>
              <a:t>                                                         </a:t>
            </a:r>
            <a:r>
              <a:rPr lang="en-US" sz="2800" dirty="0" smtClean="0">
                <a:solidFill>
                  <a:schemeClr val="bg1"/>
                </a:solidFill>
              </a:rPr>
              <a:t>To </a:t>
            </a:r>
            <a:r>
              <a:rPr lang="en-US" sz="2800" dirty="0">
                <a:solidFill>
                  <a:schemeClr val="bg1"/>
                </a:solidFill>
              </a:rPr>
              <a:t>track the vehicle from point A to point B, in which if there is any deviation from its path, it alert or send the information about deviation along with its exact location to the corresponding law enforcement agency to track the vehicle, where actually it was</a:t>
            </a:r>
            <a:r>
              <a:rPr lang="en-US" sz="2800" dirty="0" smtClean="0">
                <a:solidFill>
                  <a:schemeClr val="bg1"/>
                </a:solidFill>
              </a:rPr>
              <a:t>.</a:t>
            </a:r>
          </a:p>
          <a:p>
            <a:endParaRPr lang="en-US" sz="2800" dirty="0"/>
          </a:p>
          <a:p>
            <a:endParaRPr lang="en-US" dirty="0" smtClean="0"/>
          </a:p>
          <a:p>
            <a:endParaRPr lang="en-US" dirty="0"/>
          </a:p>
          <a:p>
            <a:endParaRPr lang="en-US" dirty="0" smtClean="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072" y="1825898"/>
            <a:ext cx="3491346" cy="3626007"/>
          </a:xfrm>
          <a:prstGeom prst="rect">
            <a:avLst/>
          </a:prstGeom>
        </p:spPr>
      </p:pic>
    </p:spTree>
    <p:extLst>
      <p:ext uri="{BB962C8B-B14F-4D97-AF65-F5344CB8AC3E}">
        <p14:creationId xmlns:p14="http://schemas.microsoft.com/office/powerpoint/2010/main" val="31814193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chemeClr val="bg1"/>
                </a:solidFill>
                <a:latin typeface="+mn-lt"/>
              </a:rPr>
              <a:t>PROPOSED IDEA</a:t>
            </a:r>
            <a:endParaRPr lang="en-US" sz="3200" b="1" dirty="0">
              <a:solidFill>
                <a:schemeClr val="bg1"/>
              </a:solidFill>
              <a:latin typeface="+mn-lt"/>
            </a:endParaRPr>
          </a:p>
        </p:txBody>
      </p:sp>
      <p:sp>
        <p:nvSpPr>
          <p:cNvPr id="4" name="TextBox 3"/>
          <p:cNvSpPr txBox="1"/>
          <p:nvPr/>
        </p:nvSpPr>
        <p:spPr>
          <a:xfrm>
            <a:off x="838200" y="1690688"/>
            <a:ext cx="6188364" cy="3539430"/>
          </a:xfrm>
          <a:prstGeom prst="rect">
            <a:avLst/>
          </a:prstGeom>
          <a:noFill/>
        </p:spPr>
        <p:txBody>
          <a:bodyPr wrap="square" rtlCol="0">
            <a:spAutoFit/>
          </a:bodyPr>
          <a:lstStyle/>
          <a:p>
            <a:r>
              <a:rPr lang="en-US" sz="2800" dirty="0">
                <a:solidFill>
                  <a:schemeClr val="bg1"/>
                </a:solidFill>
              </a:rPr>
              <a:t>To satisfy this application, we use mobile to mobile communication (M2M) system. In this system we use a powerful system on chip module - MC60 that comes under embedded system to satisfy this requirement. By using this SOC module we would get a required product efficiently.</a:t>
            </a:r>
          </a:p>
        </p:txBody>
      </p:sp>
      <p:pic>
        <p:nvPicPr>
          <p:cNvPr id="5" name="Picture 4" descr="C:\Users\sound\Downloads\GSMLogo.sv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1367" y="1309688"/>
            <a:ext cx="1789430" cy="1168400"/>
          </a:xfrm>
          <a:prstGeom prst="rect">
            <a:avLst/>
          </a:prstGeom>
          <a:noFill/>
          <a:ln>
            <a:noFill/>
          </a:ln>
        </p:spPr>
      </p:pic>
      <p:pic>
        <p:nvPicPr>
          <p:cNvPr id="6" name="Picture 5" descr="C:\Users\sound\Desktop\Untitled.png"/>
          <p:cNvPicPr/>
          <p:nvPr/>
        </p:nvPicPr>
        <p:blipFill>
          <a:blip r:embed="rId3">
            <a:extLst>
              <a:ext uri="{28A0092B-C50C-407E-A947-70E740481C1C}">
                <a14:useLocalDpi xmlns:a14="http://schemas.microsoft.com/office/drawing/2010/main" val="0"/>
              </a:ext>
            </a:extLst>
          </a:blip>
          <a:srcRect/>
          <a:stretch>
            <a:fillRect/>
          </a:stretch>
        </p:blipFill>
        <p:spPr bwMode="auto">
          <a:xfrm>
            <a:off x="8238807" y="3460403"/>
            <a:ext cx="2114550" cy="2076566"/>
          </a:xfrm>
          <a:prstGeom prst="rect">
            <a:avLst/>
          </a:prstGeom>
          <a:noFill/>
          <a:ln>
            <a:solidFill>
              <a:schemeClr val="accent1"/>
            </a:solidFill>
          </a:ln>
        </p:spPr>
      </p:pic>
      <p:sp>
        <p:nvSpPr>
          <p:cNvPr id="7" name="TextBox 6"/>
          <p:cNvSpPr txBox="1"/>
          <p:nvPr/>
        </p:nvSpPr>
        <p:spPr>
          <a:xfrm>
            <a:off x="8312283" y="5606473"/>
            <a:ext cx="2041074" cy="584775"/>
          </a:xfrm>
          <a:prstGeom prst="rect">
            <a:avLst/>
          </a:prstGeom>
          <a:noFill/>
        </p:spPr>
        <p:txBody>
          <a:bodyPr wrap="square" rtlCol="0">
            <a:spAutoFit/>
          </a:bodyPr>
          <a:lstStyle/>
          <a:p>
            <a:pPr algn="ctr"/>
            <a:r>
              <a:rPr lang="en-US" sz="1600" dirty="0" smtClean="0">
                <a:solidFill>
                  <a:schemeClr val="bg1"/>
                </a:solidFill>
              </a:rPr>
              <a:t>MC60 - </a:t>
            </a:r>
            <a:r>
              <a:rPr lang="en-US" sz="1600" dirty="0">
                <a:solidFill>
                  <a:schemeClr val="bg1"/>
                </a:solidFill>
              </a:rPr>
              <a:t>2G IOT module </a:t>
            </a:r>
          </a:p>
        </p:txBody>
      </p:sp>
    </p:spTree>
    <p:extLst>
      <p:ext uri="{BB962C8B-B14F-4D97-AF65-F5344CB8AC3E}">
        <p14:creationId xmlns:p14="http://schemas.microsoft.com/office/powerpoint/2010/main" val="35502338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127" y="79033"/>
            <a:ext cx="3743036" cy="798078"/>
          </a:xfrm>
        </p:spPr>
        <p:txBody>
          <a:bodyPr>
            <a:normAutofit/>
          </a:bodyPr>
          <a:lstStyle/>
          <a:p>
            <a:r>
              <a:rPr lang="en-US" sz="3200" b="1" dirty="0" smtClean="0">
                <a:solidFill>
                  <a:schemeClr val="bg1"/>
                </a:solidFill>
                <a:latin typeface="+mn-lt"/>
              </a:rPr>
              <a:t>Technology used</a:t>
            </a:r>
            <a:endParaRPr lang="en-US" sz="3200" dirty="0">
              <a:solidFill>
                <a:schemeClr val="bg1"/>
              </a:solidFill>
              <a:latin typeface="+mn-lt"/>
            </a:endParaRPr>
          </a:p>
        </p:txBody>
      </p:sp>
      <p:sp>
        <p:nvSpPr>
          <p:cNvPr id="5" name="TextBox 4"/>
          <p:cNvSpPr txBox="1"/>
          <p:nvPr/>
        </p:nvSpPr>
        <p:spPr>
          <a:xfrm>
            <a:off x="3448049" y="762765"/>
            <a:ext cx="5208155" cy="523220"/>
          </a:xfrm>
          <a:prstGeom prst="rect">
            <a:avLst/>
          </a:prstGeom>
          <a:noFill/>
        </p:spPr>
        <p:txBody>
          <a:bodyPr wrap="square" rtlCol="0">
            <a:spAutoFit/>
          </a:bodyPr>
          <a:lstStyle/>
          <a:p>
            <a:r>
              <a:rPr lang="en-US" sz="2800" dirty="0">
                <a:solidFill>
                  <a:schemeClr val="bg1"/>
                </a:solidFill>
              </a:rPr>
              <a:t>Mobile to mobile communication</a:t>
            </a:r>
          </a:p>
        </p:txBody>
      </p:sp>
      <p:sp>
        <p:nvSpPr>
          <p:cNvPr id="6" name="TextBox 5"/>
          <p:cNvSpPr txBox="1"/>
          <p:nvPr/>
        </p:nvSpPr>
        <p:spPr>
          <a:xfrm>
            <a:off x="838200" y="1465275"/>
            <a:ext cx="9550591" cy="2831544"/>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In the most basic form, a cell phone is essentially a two-way radio, consisting of a radio transmitter </a:t>
            </a:r>
            <a:r>
              <a:rPr lang="en-US" sz="2000" dirty="0" smtClean="0">
                <a:solidFill>
                  <a:schemeClr val="bg1"/>
                </a:solidFill>
              </a:rPr>
              <a:t>and </a:t>
            </a:r>
            <a:r>
              <a:rPr lang="en-US" sz="2000" dirty="0">
                <a:solidFill>
                  <a:schemeClr val="bg1"/>
                </a:solidFill>
              </a:rPr>
              <a:t>a radio receiver. When you make a call with your friend on your cell phone, your phone </a:t>
            </a:r>
            <a:r>
              <a:rPr lang="en-US" sz="2000" dirty="0" smtClean="0">
                <a:solidFill>
                  <a:schemeClr val="bg1"/>
                </a:solidFill>
              </a:rPr>
              <a:t>converts your </a:t>
            </a:r>
            <a:r>
              <a:rPr lang="en-US" sz="2000" dirty="0">
                <a:solidFill>
                  <a:schemeClr val="bg1"/>
                </a:solidFill>
              </a:rPr>
              <a:t>voice into an electrical signal, which is then transmitted via radio waves to the nearest cell tower. </a:t>
            </a:r>
            <a:endParaRPr lang="en-US" sz="2000" dirty="0" smtClean="0">
              <a:solidFill>
                <a:schemeClr val="bg1"/>
              </a:solidFill>
            </a:endParaRPr>
          </a:p>
          <a:p>
            <a:endParaRPr lang="en-US" sz="2000" dirty="0" smtClean="0">
              <a:solidFill>
                <a:schemeClr val="bg1"/>
              </a:solidFill>
            </a:endParaRPr>
          </a:p>
          <a:p>
            <a:pPr marL="285750" indent="-285750">
              <a:buFont typeface="Wingdings" panose="05000000000000000000" pitchFamily="2" charset="2"/>
              <a:buChar char="§"/>
            </a:pPr>
            <a:r>
              <a:rPr lang="en-US" sz="2000" dirty="0" smtClean="0">
                <a:solidFill>
                  <a:schemeClr val="bg1"/>
                </a:solidFill>
              </a:rPr>
              <a:t>The </a:t>
            </a:r>
            <a:r>
              <a:rPr lang="en-US" sz="2000" dirty="0">
                <a:solidFill>
                  <a:schemeClr val="bg1"/>
                </a:solidFill>
              </a:rPr>
              <a:t>network of cell towers then relays the radio wave to your friend’s cell phone, which converts  </a:t>
            </a:r>
            <a:r>
              <a:rPr lang="en-US" sz="2000" dirty="0" smtClean="0">
                <a:solidFill>
                  <a:schemeClr val="bg1"/>
                </a:solidFill>
              </a:rPr>
              <a:t>it </a:t>
            </a:r>
            <a:r>
              <a:rPr lang="en-US" sz="2000" dirty="0">
                <a:solidFill>
                  <a:schemeClr val="bg1"/>
                </a:solidFill>
              </a:rPr>
              <a:t>to an electrical signal and then back to sound again. In the basic form, a cell phone works just like a walkie-talkie. </a:t>
            </a:r>
            <a:endParaRPr lang="en-US" sz="2000" dirty="0" smtClean="0">
              <a:solidFill>
                <a:schemeClr val="bg1"/>
              </a:solidFill>
            </a:endParaRPr>
          </a:p>
          <a:p>
            <a:endParaRPr lang="en-US" dirty="0"/>
          </a:p>
        </p:txBody>
      </p:sp>
      <p:sp>
        <p:nvSpPr>
          <p:cNvPr id="7" name="TextBox 6"/>
          <p:cNvSpPr txBox="1"/>
          <p:nvPr/>
        </p:nvSpPr>
        <p:spPr>
          <a:xfrm>
            <a:off x="838200" y="4294689"/>
            <a:ext cx="10427855" cy="2246769"/>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The Global System for Mobile Communications (GSM) is a standard developed by the </a:t>
            </a:r>
            <a:r>
              <a:rPr lang="en-US" sz="2000" dirty="0">
                <a:solidFill>
                  <a:schemeClr val="bg1"/>
                </a:solidFill>
                <a:hlinkClick r:id="rId2" tooltip="European Telecommunications Standards Institute"/>
              </a:rPr>
              <a:t>European Telecommunications Standards Institute</a:t>
            </a:r>
            <a:r>
              <a:rPr lang="en-US" sz="2000" dirty="0">
                <a:solidFill>
                  <a:schemeClr val="bg1"/>
                </a:solidFill>
              </a:rPr>
              <a:t> (ETSI) to describe the protocols for second-generation (</a:t>
            </a:r>
            <a:r>
              <a:rPr lang="en-US" sz="2000" dirty="0">
                <a:solidFill>
                  <a:schemeClr val="bg1"/>
                </a:solidFill>
                <a:hlinkClick r:id="rId3" tooltip="2G"/>
              </a:rPr>
              <a:t>2G</a:t>
            </a:r>
            <a:r>
              <a:rPr lang="en-US" sz="2000" dirty="0">
                <a:solidFill>
                  <a:schemeClr val="bg1"/>
                </a:solidFill>
              </a:rPr>
              <a:t>) digital </a:t>
            </a:r>
            <a:r>
              <a:rPr lang="en-US" sz="2000" dirty="0">
                <a:solidFill>
                  <a:schemeClr val="bg1"/>
                </a:solidFill>
                <a:hlinkClick r:id="rId4" tooltip="Cellular network"/>
              </a:rPr>
              <a:t>cellular networks</a:t>
            </a:r>
            <a:r>
              <a:rPr lang="en-US" sz="2000" dirty="0">
                <a:solidFill>
                  <a:schemeClr val="bg1"/>
                </a:solidFill>
              </a:rPr>
              <a:t> used by mobile devices such as mobile phones and tablets. It was first </a:t>
            </a:r>
            <a:r>
              <a:rPr lang="en-US" sz="2000" dirty="0" smtClean="0">
                <a:solidFill>
                  <a:schemeClr val="bg1"/>
                </a:solidFill>
              </a:rPr>
              <a:t>deployed in </a:t>
            </a:r>
            <a:r>
              <a:rPr lang="en-US" sz="2000" dirty="0">
                <a:solidFill>
                  <a:schemeClr val="bg1"/>
                </a:solidFill>
                <a:hlinkClick r:id="rId5" tooltip="Finland"/>
              </a:rPr>
              <a:t>Finland</a:t>
            </a:r>
            <a:r>
              <a:rPr lang="en-US" sz="2000" dirty="0">
                <a:solidFill>
                  <a:schemeClr val="bg1"/>
                </a:solidFill>
              </a:rPr>
              <a:t> in December 1991. </a:t>
            </a:r>
            <a:endParaRPr lang="en-US" sz="2000" dirty="0" smtClean="0">
              <a:solidFill>
                <a:schemeClr val="bg1"/>
              </a:solidFill>
            </a:endParaRPr>
          </a:p>
          <a:p>
            <a:endParaRPr lang="en-US" sz="2000" dirty="0" smtClean="0">
              <a:solidFill>
                <a:schemeClr val="bg1"/>
              </a:solidFill>
            </a:endParaRPr>
          </a:p>
          <a:p>
            <a:pPr marL="285750" indent="-285750">
              <a:buFont typeface="Wingdings" panose="05000000000000000000" pitchFamily="2" charset="2"/>
              <a:buChar char="§"/>
            </a:pPr>
            <a:r>
              <a:rPr lang="en-US" sz="2000" dirty="0" smtClean="0">
                <a:solidFill>
                  <a:schemeClr val="bg1"/>
                </a:solidFill>
              </a:rPr>
              <a:t>By </a:t>
            </a:r>
            <a:r>
              <a:rPr lang="en-US" sz="2000" dirty="0">
                <a:solidFill>
                  <a:schemeClr val="bg1"/>
                </a:solidFill>
              </a:rPr>
              <a:t>the mid-2010s, it became a global standard for mobile communications achieving over 90% market share, and operating in over 193 countries and territories including India.</a:t>
            </a:r>
          </a:p>
        </p:txBody>
      </p:sp>
    </p:spTree>
    <p:extLst>
      <p:ext uri="{BB962C8B-B14F-4D97-AF65-F5344CB8AC3E}">
        <p14:creationId xmlns:p14="http://schemas.microsoft.com/office/powerpoint/2010/main" val="36715380"/>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538427"/>
            <a:ext cx="7287492" cy="1938992"/>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"GSM" is a </a:t>
            </a:r>
            <a:r>
              <a:rPr lang="en-US" sz="2000" dirty="0">
                <a:solidFill>
                  <a:schemeClr val="bg1"/>
                </a:solidFill>
                <a:hlinkClick r:id="rId2" tooltip="Trade mark"/>
              </a:rPr>
              <a:t>trade mark</a:t>
            </a:r>
            <a:r>
              <a:rPr lang="en-US" sz="2000" dirty="0">
                <a:solidFill>
                  <a:schemeClr val="bg1"/>
                </a:solidFill>
              </a:rPr>
              <a:t> owned by the </a:t>
            </a:r>
            <a:r>
              <a:rPr lang="en-US" sz="2000" dirty="0">
                <a:solidFill>
                  <a:schemeClr val="bg1"/>
                </a:solidFill>
                <a:hlinkClick r:id="rId3" tooltip="GSM Association"/>
              </a:rPr>
              <a:t>GSM Association</a:t>
            </a:r>
            <a:r>
              <a:rPr lang="en-US" sz="2000" dirty="0" smtClean="0">
                <a:solidFill>
                  <a:schemeClr val="bg1"/>
                </a:solidFill>
              </a:rPr>
              <a:t>.</a:t>
            </a:r>
          </a:p>
          <a:p>
            <a:pPr marL="285750" indent="-285750">
              <a:buFont typeface="Wingdings" panose="05000000000000000000" pitchFamily="2" charset="2"/>
              <a:buChar char="§"/>
            </a:pPr>
            <a:r>
              <a:rPr lang="en-US" sz="2000" dirty="0">
                <a:solidFill>
                  <a:schemeClr val="bg1"/>
                </a:solidFill>
              </a:rPr>
              <a:t>One of the key features of GSM is the </a:t>
            </a:r>
            <a:r>
              <a:rPr lang="en-US" sz="2000" dirty="0">
                <a:solidFill>
                  <a:schemeClr val="bg1"/>
                </a:solidFill>
                <a:hlinkClick r:id="rId4" tooltip="Subscriber Identity Module"/>
              </a:rPr>
              <a:t>Subscriber Identity Module</a:t>
            </a:r>
            <a:r>
              <a:rPr lang="en-US" sz="2000" dirty="0">
                <a:solidFill>
                  <a:schemeClr val="bg1"/>
                </a:solidFill>
              </a:rPr>
              <a:t>, commonly known as a SIM card. </a:t>
            </a:r>
            <a:endParaRPr lang="en-US" sz="2000" dirty="0" smtClean="0">
              <a:solidFill>
                <a:schemeClr val="bg1"/>
              </a:solidFill>
            </a:endParaRPr>
          </a:p>
          <a:p>
            <a:pPr marL="285750" indent="-285750">
              <a:buFont typeface="Wingdings" panose="05000000000000000000" pitchFamily="2" charset="2"/>
              <a:buChar char="§"/>
            </a:pPr>
            <a:r>
              <a:rPr lang="en-US" sz="2000" dirty="0" smtClean="0">
                <a:solidFill>
                  <a:schemeClr val="bg1"/>
                </a:solidFill>
              </a:rPr>
              <a:t>The </a:t>
            </a:r>
            <a:r>
              <a:rPr lang="en-US" sz="2000" dirty="0">
                <a:solidFill>
                  <a:schemeClr val="bg1"/>
                </a:solidFill>
              </a:rPr>
              <a:t>SIM is a detachable </a:t>
            </a:r>
            <a:r>
              <a:rPr lang="en-US" sz="2000" dirty="0">
                <a:solidFill>
                  <a:schemeClr val="bg1"/>
                </a:solidFill>
                <a:hlinkClick r:id="rId5" tooltip="Smart card"/>
              </a:rPr>
              <a:t>smart card</a:t>
            </a:r>
            <a:r>
              <a:rPr lang="en-US" sz="2000" dirty="0">
                <a:solidFill>
                  <a:schemeClr val="bg1"/>
                </a:solidFill>
              </a:rPr>
              <a:t> containing the user's subscription information and phone book. </a:t>
            </a:r>
            <a:r>
              <a:rPr lang="en-US" sz="2000" dirty="0" smtClean="0">
                <a:solidFill>
                  <a:schemeClr val="bg1"/>
                </a:solidFill>
              </a:rPr>
              <a:t>This </a:t>
            </a:r>
            <a:r>
              <a:rPr lang="en-US" sz="2000" dirty="0">
                <a:solidFill>
                  <a:schemeClr val="bg1"/>
                </a:solidFill>
              </a:rPr>
              <a:t>allows the user to retain his or her information after switching handsets. </a:t>
            </a:r>
          </a:p>
        </p:txBody>
      </p:sp>
      <p:pic>
        <p:nvPicPr>
          <p:cNvPr id="5" name="Picture 4" descr="C:\Users\sound\Downloads\330px-Nano_Sim.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36246" y="977857"/>
            <a:ext cx="1579332" cy="1060132"/>
          </a:xfrm>
          <a:prstGeom prst="rect">
            <a:avLst/>
          </a:prstGeom>
          <a:noFill/>
          <a:ln>
            <a:noFill/>
          </a:ln>
        </p:spPr>
      </p:pic>
      <p:sp>
        <p:nvSpPr>
          <p:cNvPr id="6" name="TextBox 5"/>
          <p:cNvSpPr txBox="1"/>
          <p:nvPr/>
        </p:nvSpPr>
        <p:spPr>
          <a:xfrm>
            <a:off x="609600" y="2938023"/>
            <a:ext cx="6428510" cy="3447098"/>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Simply, mobile to mobile communication is a closed system in which a particular users are connected and communicated together on a </a:t>
            </a:r>
            <a:r>
              <a:rPr lang="en-US" sz="2000" dirty="0" smtClean="0">
                <a:solidFill>
                  <a:schemeClr val="bg1"/>
                </a:solidFill>
              </a:rPr>
              <a:t>time. </a:t>
            </a:r>
          </a:p>
          <a:p>
            <a:pPr marL="285750" indent="-285750">
              <a:buFont typeface="Wingdings" panose="05000000000000000000" pitchFamily="2" charset="2"/>
              <a:buChar char="§"/>
            </a:pPr>
            <a:r>
              <a:rPr lang="en-US" sz="2000" dirty="0" smtClean="0">
                <a:solidFill>
                  <a:schemeClr val="bg1"/>
                </a:solidFill>
              </a:rPr>
              <a:t>We </a:t>
            </a:r>
            <a:r>
              <a:rPr lang="en-US" sz="2000" dirty="0">
                <a:solidFill>
                  <a:schemeClr val="bg1"/>
                </a:solidFill>
              </a:rPr>
              <a:t>made this technology for this specific application and designed our own product which gives the efficient </a:t>
            </a:r>
            <a:r>
              <a:rPr lang="en-US" sz="2000" dirty="0" smtClean="0">
                <a:solidFill>
                  <a:schemeClr val="bg1"/>
                </a:solidFill>
              </a:rPr>
              <a:t>results. </a:t>
            </a:r>
          </a:p>
          <a:p>
            <a:pPr marL="285750" indent="-285750">
              <a:buFont typeface="Wingdings" panose="05000000000000000000" pitchFamily="2" charset="2"/>
              <a:buChar char="§"/>
            </a:pPr>
            <a:r>
              <a:rPr lang="en-US" sz="2000" dirty="0" smtClean="0">
                <a:solidFill>
                  <a:schemeClr val="bg1"/>
                </a:solidFill>
              </a:rPr>
              <a:t>We </a:t>
            </a:r>
            <a:r>
              <a:rPr lang="en-US" sz="2000" dirty="0">
                <a:solidFill>
                  <a:schemeClr val="bg1"/>
                </a:solidFill>
              </a:rPr>
              <a:t>fix one stable device, similar to mobile phone having SMS and call function, in the vehicle which carries a specific sim card along with the module used to send and receive data or user commands.</a:t>
            </a:r>
          </a:p>
          <a:p>
            <a:endParaRPr lang="en-US" dirty="0"/>
          </a:p>
        </p:txBody>
      </p:sp>
      <p:pic>
        <p:nvPicPr>
          <p:cNvPr id="7" name="Picture 6" descr="C:\Users\sound\Downloads\6120-71849-how-mobile-phone-works.png"/>
          <p:cNvPicPr/>
          <p:nvPr/>
        </p:nvPicPr>
        <p:blipFill>
          <a:blip r:embed="rId7">
            <a:extLst>
              <a:ext uri="{28A0092B-C50C-407E-A947-70E740481C1C}">
                <a14:useLocalDpi xmlns:a14="http://schemas.microsoft.com/office/drawing/2010/main" val="0"/>
              </a:ext>
            </a:extLst>
          </a:blip>
          <a:srcRect/>
          <a:stretch>
            <a:fillRect/>
          </a:stretch>
        </p:blipFill>
        <p:spPr bwMode="auto">
          <a:xfrm>
            <a:off x="7509164" y="2938023"/>
            <a:ext cx="4017797" cy="3111705"/>
          </a:xfrm>
          <a:prstGeom prst="rect">
            <a:avLst/>
          </a:prstGeom>
          <a:noFill/>
          <a:ln>
            <a:noFill/>
          </a:ln>
        </p:spPr>
      </p:pic>
    </p:spTree>
    <p:extLst>
      <p:ext uri="{BB962C8B-B14F-4D97-AF65-F5344CB8AC3E}">
        <p14:creationId xmlns:p14="http://schemas.microsoft.com/office/powerpoint/2010/main" val="329838289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615" y="325967"/>
            <a:ext cx="3530600" cy="854075"/>
          </a:xfrm>
        </p:spPr>
        <p:txBody>
          <a:bodyPr/>
          <a:lstStyle/>
          <a:p>
            <a:r>
              <a:rPr lang="en-US" sz="3200" b="1" dirty="0">
                <a:solidFill>
                  <a:schemeClr val="bg1"/>
                </a:solidFill>
                <a:latin typeface="+mn-lt"/>
              </a:rPr>
              <a:t>Why MC60 </a:t>
            </a:r>
            <a:r>
              <a:rPr lang="en-US" sz="3200" b="1" dirty="0" smtClean="0">
                <a:solidFill>
                  <a:schemeClr val="bg1"/>
                </a:solidFill>
                <a:latin typeface="+mn-lt"/>
              </a:rPr>
              <a:t>module</a:t>
            </a:r>
            <a:endParaRPr lang="en-US" dirty="0"/>
          </a:p>
        </p:txBody>
      </p:sp>
      <p:sp>
        <p:nvSpPr>
          <p:cNvPr id="4" name="TextBox 3"/>
          <p:cNvSpPr txBox="1"/>
          <p:nvPr/>
        </p:nvSpPr>
        <p:spPr>
          <a:xfrm>
            <a:off x="1020434" y="1180042"/>
            <a:ext cx="6050580" cy="1908215"/>
          </a:xfrm>
          <a:prstGeom prst="rect">
            <a:avLst/>
          </a:prstGeom>
          <a:noFill/>
        </p:spPr>
        <p:txBody>
          <a:bodyPr wrap="square" rtlCol="0">
            <a:spAutoFit/>
          </a:bodyPr>
          <a:lstStyle/>
          <a:p>
            <a:r>
              <a:rPr lang="en-US" sz="2000" dirty="0">
                <a:solidFill>
                  <a:schemeClr val="bg1"/>
                </a:solidFill>
              </a:rPr>
              <a:t>The compact form factor, great positioning performance, low power consumption and dual (U)SIM card interfaces make MC60 the best choice for a wide range of M2M applications, such as automotive, telematics, wearable device, asset tracker, pet tracker, and so </a:t>
            </a:r>
            <a:r>
              <a:rPr lang="en-US" sz="2000" dirty="0" smtClean="0">
                <a:solidFill>
                  <a:schemeClr val="bg1"/>
                </a:solidFill>
              </a:rPr>
              <a:t>on</a:t>
            </a:r>
            <a:r>
              <a:rPr lang="en-US" sz="2000" dirty="0">
                <a:solidFill>
                  <a:schemeClr val="bg1"/>
                </a:solidFill>
              </a:rPr>
              <a:t>.</a:t>
            </a:r>
          </a:p>
          <a:p>
            <a:endParaRPr lang="en-US" dirty="0"/>
          </a:p>
        </p:txBody>
      </p:sp>
      <p:sp>
        <p:nvSpPr>
          <p:cNvPr id="5" name="TextBox 4"/>
          <p:cNvSpPr txBox="1"/>
          <p:nvPr/>
        </p:nvSpPr>
        <p:spPr>
          <a:xfrm>
            <a:off x="690615" y="3331795"/>
            <a:ext cx="2289601" cy="584775"/>
          </a:xfrm>
          <a:prstGeom prst="rect">
            <a:avLst/>
          </a:prstGeom>
          <a:noFill/>
        </p:spPr>
        <p:txBody>
          <a:bodyPr wrap="none" rtlCol="0">
            <a:spAutoFit/>
          </a:bodyPr>
          <a:lstStyle/>
          <a:p>
            <a:r>
              <a:rPr lang="en-US" sz="3200" b="1" dirty="0">
                <a:solidFill>
                  <a:schemeClr val="bg1"/>
                </a:solidFill>
              </a:rPr>
              <a:t>Key </a:t>
            </a:r>
            <a:r>
              <a:rPr lang="en-US" sz="3200" b="1" dirty="0" smtClean="0">
                <a:solidFill>
                  <a:schemeClr val="bg1"/>
                </a:solidFill>
              </a:rPr>
              <a:t>Benefits</a:t>
            </a:r>
            <a:endParaRPr lang="en-US" sz="3200" dirty="0">
              <a:solidFill>
                <a:schemeClr val="bg1"/>
              </a:solidFill>
            </a:endParaRPr>
          </a:p>
        </p:txBody>
      </p:sp>
      <p:sp>
        <p:nvSpPr>
          <p:cNvPr id="7" name="TextBox 6"/>
          <p:cNvSpPr txBox="1"/>
          <p:nvPr/>
        </p:nvSpPr>
        <p:spPr>
          <a:xfrm>
            <a:off x="1020434" y="4160108"/>
            <a:ext cx="5967083" cy="1323439"/>
          </a:xfrm>
          <a:prstGeom prst="rect">
            <a:avLst/>
          </a:prstGeom>
          <a:noFill/>
        </p:spPr>
        <p:txBody>
          <a:bodyPr wrap="none" rtlCol="0">
            <a:spAutoFit/>
          </a:bodyPr>
          <a:lstStyle/>
          <a:p>
            <a:pPr marL="285750" lvl="0" indent="-285750">
              <a:buFont typeface="Wingdings" panose="05000000000000000000" pitchFamily="2" charset="2"/>
              <a:buChar char="Ø"/>
            </a:pPr>
            <a:r>
              <a:rPr lang="en-US" sz="2000" dirty="0">
                <a:solidFill>
                  <a:schemeClr val="bg1"/>
                </a:solidFill>
              </a:rPr>
              <a:t>Ultra compact size: 18.7 × 16.0 × </a:t>
            </a:r>
            <a:r>
              <a:rPr lang="en-US" sz="2000" dirty="0" smtClean="0">
                <a:solidFill>
                  <a:schemeClr val="bg1"/>
                </a:solidFill>
              </a:rPr>
              <a:t>2.1mm</a:t>
            </a:r>
          </a:p>
          <a:p>
            <a:pPr marL="285750" indent="-285750">
              <a:buFont typeface="Wingdings" panose="05000000000000000000" pitchFamily="2" charset="2"/>
              <a:buChar char="Ø"/>
            </a:pPr>
            <a:r>
              <a:rPr lang="en-US" sz="2000" dirty="0">
                <a:solidFill>
                  <a:schemeClr val="bg1"/>
                </a:solidFill>
              </a:rPr>
              <a:t>Support Voice, SMS, QuecFOTA, DSSS and QuecOpen</a:t>
            </a:r>
          </a:p>
          <a:p>
            <a:pPr marL="285750" indent="-285750">
              <a:buFont typeface="Wingdings" panose="05000000000000000000" pitchFamily="2" charset="2"/>
              <a:buChar char="Ø"/>
            </a:pPr>
            <a:r>
              <a:rPr lang="en-US" sz="2000" dirty="0">
                <a:solidFill>
                  <a:schemeClr val="bg1"/>
                </a:solidFill>
              </a:rPr>
              <a:t>GSM quad-band: 850/ 900/ 1800/ </a:t>
            </a:r>
            <a:r>
              <a:rPr lang="en-US" sz="2000" dirty="0" smtClean="0">
                <a:solidFill>
                  <a:schemeClr val="bg1"/>
                </a:solidFill>
              </a:rPr>
              <a:t>1900MHz</a:t>
            </a:r>
          </a:p>
          <a:p>
            <a:pPr marL="285750" indent="-285750">
              <a:buFont typeface="Wingdings" panose="05000000000000000000" pitchFamily="2" charset="2"/>
              <a:buChar char="Ø"/>
            </a:pPr>
            <a:r>
              <a:rPr lang="en-US" sz="2000" dirty="0">
                <a:solidFill>
                  <a:schemeClr val="bg1"/>
                </a:solidFill>
              </a:rPr>
              <a:t>Built-in LNA for better GNSS sensitivity </a:t>
            </a:r>
          </a:p>
        </p:txBody>
      </p:sp>
      <p:pic>
        <p:nvPicPr>
          <p:cNvPr id="8" name="Picture 7" descr="C:\Users\sound\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7613045" y="1985076"/>
            <a:ext cx="3833119" cy="3706829"/>
          </a:xfrm>
          <a:prstGeom prst="rect">
            <a:avLst/>
          </a:prstGeom>
          <a:noFill/>
          <a:ln>
            <a:solidFill>
              <a:schemeClr val="accent1"/>
            </a:solidFill>
          </a:ln>
        </p:spPr>
      </p:pic>
      <p:sp>
        <p:nvSpPr>
          <p:cNvPr id="3" name="TextBox 2"/>
          <p:cNvSpPr txBox="1"/>
          <p:nvPr/>
        </p:nvSpPr>
        <p:spPr>
          <a:xfrm>
            <a:off x="8774429" y="5791200"/>
            <a:ext cx="1359668" cy="338554"/>
          </a:xfrm>
          <a:prstGeom prst="rect">
            <a:avLst/>
          </a:prstGeom>
          <a:noFill/>
        </p:spPr>
        <p:txBody>
          <a:bodyPr wrap="none" rtlCol="0">
            <a:spAutoFit/>
          </a:bodyPr>
          <a:lstStyle/>
          <a:p>
            <a:r>
              <a:rPr lang="en-US" sz="1600" dirty="0" smtClean="0">
                <a:solidFill>
                  <a:schemeClr val="bg1"/>
                </a:solidFill>
              </a:rPr>
              <a:t>MC60 module</a:t>
            </a:r>
            <a:endParaRPr lang="en-US" sz="1600" dirty="0">
              <a:solidFill>
                <a:schemeClr val="bg1"/>
              </a:solidFill>
            </a:endParaRPr>
          </a:p>
        </p:txBody>
      </p:sp>
    </p:spTree>
    <p:extLst>
      <p:ext uri="{BB962C8B-B14F-4D97-AF65-F5344CB8AC3E}">
        <p14:creationId xmlns:p14="http://schemas.microsoft.com/office/powerpoint/2010/main" val="1102972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509" y="1158774"/>
            <a:ext cx="3564822" cy="835603"/>
          </a:xfrm>
        </p:spPr>
        <p:txBody>
          <a:bodyPr>
            <a:noAutofit/>
          </a:bodyPr>
          <a:lstStyle/>
          <a:p>
            <a:pPr algn="ctr"/>
            <a:r>
              <a:rPr lang="en-US" sz="3200" b="1" dirty="0">
                <a:solidFill>
                  <a:schemeClr val="bg1"/>
                </a:solidFill>
                <a:latin typeface="+mn-lt"/>
              </a:rPr>
              <a:t>Software used for </a:t>
            </a:r>
            <a:r>
              <a:rPr lang="en-US" sz="3200" b="1" dirty="0" smtClean="0">
                <a:solidFill>
                  <a:schemeClr val="bg1"/>
                </a:solidFill>
                <a:latin typeface="+mn-lt"/>
              </a:rPr>
              <a:t/>
            </a:r>
            <a:br>
              <a:rPr lang="en-US" sz="3200" b="1" dirty="0" smtClean="0">
                <a:solidFill>
                  <a:schemeClr val="bg1"/>
                </a:solidFill>
                <a:latin typeface="+mn-lt"/>
              </a:rPr>
            </a:br>
            <a:r>
              <a:rPr lang="en-US" sz="3200" b="1" dirty="0" smtClean="0">
                <a:solidFill>
                  <a:schemeClr val="bg1"/>
                </a:solidFill>
                <a:latin typeface="+mn-lt"/>
              </a:rPr>
              <a:t>designing </a:t>
            </a:r>
            <a:r>
              <a:rPr lang="en-US" sz="3200" b="1" dirty="0">
                <a:solidFill>
                  <a:schemeClr val="bg1"/>
                </a:solidFill>
                <a:latin typeface="+mn-lt"/>
              </a:rPr>
              <a:t>PCB </a:t>
            </a:r>
            <a:r>
              <a:rPr lang="en-US" sz="3200" b="1" dirty="0" smtClean="0">
                <a:solidFill>
                  <a:schemeClr val="bg1"/>
                </a:solidFill>
                <a:latin typeface="+mn-lt"/>
              </a:rPr>
              <a:t>board</a:t>
            </a:r>
            <a:endParaRPr lang="en-US" sz="3200" dirty="0"/>
          </a:p>
        </p:txBody>
      </p:sp>
      <p:sp>
        <p:nvSpPr>
          <p:cNvPr id="8" name="TextBox 7"/>
          <p:cNvSpPr txBox="1"/>
          <p:nvPr/>
        </p:nvSpPr>
        <p:spPr>
          <a:xfrm>
            <a:off x="459509" y="2775947"/>
            <a:ext cx="3943002" cy="1323439"/>
          </a:xfrm>
          <a:prstGeom prst="rect">
            <a:avLst/>
          </a:prstGeom>
          <a:noFill/>
        </p:spPr>
        <p:txBody>
          <a:bodyPr wrap="none" rtlCol="0">
            <a:spAutoFit/>
          </a:bodyPr>
          <a:lstStyle/>
          <a:p>
            <a:r>
              <a:rPr lang="en-US" sz="2000" dirty="0">
                <a:solidFill>
                  <a:schemeClr val="bg1"/>
                </a:solidFill>
              </a:rPr>
              <a:t>We designed the PCB board using </a:t>
            </a:r>
            <a:endParaRPr lang="en-US" sz="2000" dirty="0" smtClean="0">
              <a:solidFill>
                <a:schemeClr val="bg1"/>
              </a:solidFill>
            </a:endParaRPr>
          </a:p>
          <a:p>
            <a:r>
              <a:rPr lang="en-US" sz="2000" dirty="0">
                <a:solidFill>
                  <a:schemeClr val="bg1"/>
                </a:solidFill>
              </a:rPr>
              <a:t>EAGLE software</a:t>
            </a:r>
            <a:r>
              <a:rPr lang="en-US" sz="2000" dirty="0" smtClean="0">
                <a:solidFill>
                  <a:schemeClr val="bg1"/>
                </a:solidFill>
              </a:rPr>
              <a:t>,</a:t>
            </a:r>
          </a:p>
          <a:p>
            <a:r>
              <a:rPr lang="en-US" sz="2000" dirty="0">
                <a:solidFill>
                  <a:schemeClr val="bg1"/>
                </a:solidFill>
              </a:rPr>
              <a:t>(EAGLE – Easily Applicable Graphical</a:t>
            </a:r>
          </a:p>
          <a:p>
            <a:r>
              <a:rPr lang="en-US" sz="2000" dirty="0" smtClean="0">
                <a:solidFill>
                  <a:schemeClr val="bg1"/>
                </a:solidFill>
              </a:rPr>
              <a:t>Layout </a:t>
            </a:r>
            <a:r>
              <a:rPr lang="en-US" sz="2000" dirty="0">
                <a:solidFill>
                  <a:schemeClr val="bg1"/>
                </a:solidFill>
              </a:rPr>
              <a:t>Editor</a:t>
            </a:r>
            <a:r>
              <a:rPr lang="en-US" sz="2000" dirty="0" smtClean="0">
                <a:solidFill>
                  <a:schemeClr val="bg1"/>
                </a:solidFill>
              </a:rPr>
              <a:t>).</a:t>
            </a:r>
            <a:endParaRPr lang="en-US" sz="2000" dirty="0">
              <a:solidFill>
                <a:schemeClr val="bg1"/>
              </a:solidFill>
            </a:endParaRPr>
          </a:p>
        </p:txBody>
      </p:sp>
      <p:pic>
        <p:nvPicPr>
          <p:cNvPr id="16" name="Picture 15" descr="C:\Users\sound\Downloads\lk.jpg"/>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708736" y="4650047"/>
            <a:ext cx="1066368" cy="1085735"/>
          </a:xfrm>
          <a:prstGeom prst="rect">
            <a:avLst/>
          </a:prstGeom>
          <a:noFill/>
          <a:ln>
            <a:noFill/>
          </a:ln>
        </p:spPr>
      </p:pic>
      <p:pic>
        <p:nvPicPr>
          <p:cNvPr id="17" name="Picture 16" descr="C:\Users\sound\Desktop\Team_Vajra\Hardware_design\Board image.png"/>
          <p:cNvPicPr/>
          <p:nvPr/>
        </p:nvPicPr>
        <p:blipFill>
          <a:blip r:embed="rId3">
            <a:extLst>
              <a:ext uri="{28A0092B-C50C-407E-A947-70E740481C1C}">
                <a14:useLocalDpi xmlns:a14="http://schemas.microsoft.com/office/drawing/2010/main" val="0"/>
              </a:ext>
            </a:extLst>
          </a:blip>
          <a:srcRect/>
          <a:stretch>
            <a:fillRect/>
          </a:stretch>
        </p:blipFill>
        <p:spPr bwMode="auto">
          <a:xfrm>
            <a:off x="4780528" y="299792"/>
            <a:ext cx="6672564" cy="5666899"/>
          </a:xfrm>
          <a:prstGeom prst="rect">
            <a:avLst/>
          </a:prstGeom>
          <a:noFill/>
          <a:ln>
            <a:noFill/>
          </a:ln>
        </p:spPr>
      </p:pic>
      <p:sp>
        <p:nvSpPr>
          <p:cNvPr id="14" name="TextBox 13"/>
          <p:cNvSpPr txBox="1"/>
          <p:nvPr/>
        </p:nvSpPr>
        <p:spPr>
          <a:xfrm>
            <a:off x="7195468" y="6031347"/>
            <a:ext cx="1842684" cy="338554"/>
          </a:xfrm>
          <a:prstGeom prst="rect">
            <a:avLst/>
          </a:prstGeom>
          <a:noFill/>
        </p:spPr>
        <p:txBody>
          <a:bodyPr wrap="none" rtlCol="0">
            <a:spAutoFit/>
          </a:bodyPr>
          <a:lstStyle/>
          <a:p>
            <a:r>
              <a:rPr lang="en-US" sz="1600" dirty="0" smtClean="0">
                <a:solidFill>
                  <a:schemeClr val="bg1"/>
                </a:solidFill>
              </a:rPr>
              <a:t>PCB BOARD DESIGN</a:t>
            </a:r>
            <a:endParaRPr lang="en-US" sz="1600" dirty="0">
              <a:solidFill>
                <a:schemeClr val="bg1"/>
              </a:solidFill>
            </a:endParaRPr>
          </a:p>
        </p:txBody>
      </p:sp>
    </p:spTree>
    <p:extLst>
      <p:ext uri="{BB962C8B-B14F-4D97-AF65-F5344CB8AC3E}">
        <p14:creationId xmlns:p14="http://schemas.microsoft.com/office/powerpoint/2010/main" val="17455693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8973" y="300472"/>
            <a:ext cx="1877291" cy="419965"/>
          </a:xfrm>
        </p:spPr>
        <p:txBody>
          <a:bodyPr>
            <a:noAutofit/>
          </a:bodyPr>
          <a:lstStyle/>
          <a:p>
            <a:r>
              <a:rPr lang="en-US" sz="3200" b="1" dirty="0" smtClean="0">
                <a:solidFill>
                  <a:schemeClr val="bg1"/>
                </a:solidFill>
                <a:latin typeface="+mn-lt"/>
              </a:rPr>
              <a:t>3D VIEW</a:t>
            </a:r>
            <a:endParaRPr lang="en-US" sz="3200" b="1" dirty="0">
              <a:solidFill>
                <a:schemeClr val="bg1"/>
              </a:solidFill>
              <a:latin typeface="+mn-lt"/>
            </a:endParaRPr>
          </a:p>
        </p:txBody>
      </p:sp>
      <p:pic>
        <p:nvPicPr>
          <p:cNvPr id="4" name="Picture 3" descr="C:\Users\sound\Desktop\Team_Vajra\Hardware_design\3D-Model images\1. Top_view.png"/>
          <p:cNvPicPr/>
          <p:nvPr/>
        </p:nvPicPr>
        <p:blipFill>
          <a:blip r:embed="rId2">
            <a:extLst>
              <a:ext uri="{28A0092B-C50C-407E-A947-70E740481C1C}">
                <a14:useLocalDpi xmlns:a14="http://schemas.microsoft.com/office/drawing/2010/main" val="0"/>
              </a:ext>
            </a:extLst>
          </a:blip>
          <a:srcRect/>
          <a:stretch>
            <a:fillRect/>
          </a:stretch>
        </p:blipFill>
        <p:spPr bwMode="auto">
          <a:xfrm>
            <a:off x="381001" y="942111"/>
            <a:ext cx="5576454" cy="5337147"/>
          </a:xfrm>
          <a:prstGeom prst="rect">
            <a:avLst/>
          </a:prstGeom>
          <a:noFill/>
          <a:ln>
            <a:noFill/>
          </a:ln>
        </p:spPr>
      </p:pic>
      <p:pic>
        <p:nvPicPr>
          <p:cNvPr id="5" name="Picture 4" descr="C:\Users\sound\Desktop\Team_Vajra\Hardware_design\3D-Model images\2. Bottom_view.png"/>
          <p:cNvPicPr/>
          <p:nvPr/>
        </p:nvPicPr>
        <p:blipFill>
          <a:blip r:embed="rId3">
            <a:extLst>
              <a:ext uri="{28A0092B-C50C-407E-A947-70E740481C1C}">
                <a14:useLocalDpi xmlns:a14="http://schemas.microsoft.com/office/drawing/2010/main" val="0"/>
              </a:ext>
            </a:extLst>
          </a:blip>
          <a:srcRect/>
          <a:stretch>
            <a:fillRect/>
          </a:stretch>
        </p:blipFill>
        <p:spPr bwMode="auto">
          <a:xfrm>
            <a:off x="6227619" y="942111"/>
            <a:ext cx="5576454" cy="5337147"/>
          </a:xfrm>
          <a:prstGeom prst="rect">
            <a:avLst/>
          </a:prstGeom>
          <a:noFill/>
          <a:ln>
            <a:noFill/>
          </a:ln>
        </p:spPr>
      </p:pic>
      <p:sp>
        <p:nvSpPr>
          <p:cNvPr id="3" name="TextBox 2"/>
          <p:cNvSpPr txBox="1"/>
          <p:nvPr/>
        </p:nvSpPr>
        <p:spPr>
          <a:xfrm>
            <a:off x="2608882" y="6300877"/>
            <a:ext cx="1018805" cy="338554"/>
          </a:xfrm>
          <a:prstGeom prst="rect">
            <a:avLst/>
          </a:prstGeom>
          <a:noFill/>
        </p:spPr>
        <p:txBody>
          <a:bodyPr wrap="none" rtlCol="0">
            <a:spAutoFit/>
          </a:bodyPr>
          <a:lstStyle/>
          <a:p>
            <a:r>
              <a:rPr lang="en-US" sz="1600" dirty="0" smtClean="0">
                <a:solidFill>
                  <a:schemeClr val="bg1"/>
                </a:solidFill>
              </a:rPr>
              <a:t>TOP VIEW</a:t>
            </a:r>
            <a:endParaRPr lang="en-US" sz="1600" dirty="0">
              <a:solidFill>
                <a:schemeClr val="bg1"/>
              </a:solidFill>
            </a:endParaRPr>
          </a:p>
        </p:txBody>
      </p:sp>
      <p:sp>
        <p:nvSpPr>
          <p:cNvPr id="7" name="TextBox 6"/>
          <p:cNvSpPr txBox="1"/>
          <p:nvPr/>
        </p:nvSpPr>
        <p:spPr>
          <a:xfrm>
            <a:off x="8299399" y="6300877"/>
            <a:ext cx="1432893" cy="338554"/>
          </a:xfrm>
          <a:prstGeom prst="rect">
            <a:avLst/>
          </a:prstGeom>
          <a:noFill/>
        </p:spPr>
        <p:txBody>
          <a:bodyPr wrap="none" rtlCol="0">
            <a:spAutoFit/>
          </a:bodyPr>
          <a:lstStyle/>
          <a:p>
            <a:r>
              <a:rPr lang="en-US" sz="1600" dirty="0" smtClean="0">
                <a:solidFill>
                  <a:schemeClr val="bg1"/>
                </a:solidFill>
              </a:rPr>
              <a:t>BOTTOM VIEW</a:t>
            </a:r>
            <a:endParaRPr lang="en-US" sz="1600" dirty="0">
              <a:solidFill>
                <a:schemeClr val="bg1"/>
              </a:solidFill>
            </a:endParaRPr>
          </a:p>
        </p:txBody>
      </p:sp>
    </p:spTree>
    <p:extLst>
      <p:ext uri="{BB962C8B-B14F-4D97-AF65-F5344CB8AC3E}">
        <p14:creationId xmlns:p14="http://schemas.microsoft.com/office/powerpoint/2010/main" val="27180804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127" y="325677"/>
            <a:ext cx="1821873" cy="770948"/>
          </a:xfrm>
        </p:spPr>
        <p:txBody>
          <a:bodyPr>
            <a:normAutofit/>
          </a:bodyPr>
          <a:lstStyle/>
          <a:p>
            <a:r>
              <a:rPr lang="en-US" sz="3200" b="1" dirty="0" smtClean="0">
                <a:solidFill>
                  <a:schemeClr val="bg1"/>
                </a:solidFill>
                <a:latin typeface="+mn-lt"/>
              </a:rPr>
              <a:t>Software</a:t>
            </a:r>
            <a:endParaRPr lang="en-US" sz="3200" b="1" dirty="0">
              <a:solidFill>
                <a:schemeClr val="bg1"/>
              </a:solidFill>
              <a:latin typeface="+mn-lt"/>
            </a:endParaRPr>
          </a:p>
        </p:txBody>
      </p:sp>
      <p:sp>
        <p:nvSpPr>
          <p:cNvPr id="4" name="TextBox 3"/>
          <p:cNvSpPr txBox="1"/>
          <p:nvPr/>
        </p:nvSpPr>
        <p:spPr>
          <a:xfrm>
            <a:off x="4357254" y="1096625"/>
            <a:ext cx="4869873" cy="523220"/>
          </a:xfrm>
          <a:prstGeom prst="rect">
            <a:avLst/>
          </a:prstGeom>
          <a:noFill/>
        </p:spPr>
        <p:txBody>
          <a:bodyPr wrap="square" rtlCol="0">
            <a:spAutoFit/>
          </a:bodyPr>
          <a:lstStyle/>
          <a:p>
            <a:r>
              <a:rPr lang="en-US" sz="2800" dirty="0">
                <a:solidFill>
                  <a:schemeClr val="bg1"/>
                </a:solidFill>
              </a:rPr>
              <a:t>Programming language</a:t>
            </a:r>
          </a:p>
        </p:txBody>
      </p:sp>
      <p:sp>
        <p:nvSpPr>
          <p:cNvPr id="5" name="TextBox 4"/>
          <p:cNvSpPr txBox="1"/>
          <p:nvPr/>
        </p:nvSpPr>
        <p:spPr>
          <a:xfrm>
            <a:off x="420404" y="1937937"/>
            <a:ext cx="11665116" cy="1015663"/>
          </a:xfrm>
          <a:prstGeom prst="rect">
            <a:avLst/>
          </a:prstGeom>
          <a:noFill/>
        </p:spPr>
        <p:txBody>
          <a:bodyPr wrap="none" rtlCol="0">
            <a:spAutoFit/>
          </a:bodyPr>
          <a:lstStyle/>
          <a:p>
            <a:pPr marL="285750" indent="-285750">
              <a:buFont typeface="Wingdings" panose="05000000000000000000" pitchFamily="2" charset="2"/>
              <a:buChar char="§"/>
            </a:pPr>
            <a:r>
              <a:rPr lang="en-US" sz="2000" dirty="0">
                <a:solidFill>
                  <a:schemeClr val="bg1"/>
                </a:solidFill>
              </a:rPr>
              <a:t>In order to program the MC60 module, we use embedded C programming language, also this MC60 </a:t>
            </a:r>
            <a:r>
              <a:rPr lang="en-US" sz="2000" dirty="0" smtClean="0">
                <a:solidFill>
                  <a:schemeClr val="bg1"/>
                </a:solidFill>
              </a:rPr>
              <a:t>module</a:t>
            </a:r>
          </a:p>
          <a:p>
            <a:r>
              <a:rPr lang="en-US" sz="2000" dirty="0" smtClean="0">
                <a:solidFill>
                  <a:schemeClr val="bg1"/>
                </a:solidFill>
              </a:rPr>
              <a:t>     supports </a:t>
            </a:r>
            <a:r>
              <a:rPr lang="en-US" sz="2000" dirty="0">
                <a:solidFill>
                  <a:schemeClr val="bg1"/>
                </a:solidFill>
              </a:rPr>
              <a:t>only embedded C programming language. The execution of codes/functions are very faster when </a:t>
            </a:r>
            <a:endParaRPr lang="en-US" sz="2000" dirty="0" smtClean="0">
              <a:solidFill>
                <a:schemeClr val="bg1"/>
              </a:solidFill>
            </a:endParaRPr>
          </a:p>
          <a:p>
            <a:r>
              <a:rPr lang="en-US" sz="2000" dirty="0" smtClean="0">
                <a:solidFill>
                  <a:schemeClr val="bg1"/>
                </a:solidFill>
              </a:rPr>
              <a:t>     compared </a:t>
            </a:r>
            <a:r>
              <a:rPr lang="en-US" sz="2000" dirty="0">
                <a:solidFill>
                  <a:schemeClr val="bg1"/>
                </a:solidFill>
              </a:rPr>
              <a:t>to other popular programming languages</a:t>
            </a:r>
            <a:r>
              <a:rPr lang="en-US" sz="2000" dirty="0" smtClean="0">
                <a:solidFill>
                  <a:schemeClr val="bg1"/>
                </a:solidFill>
              </a:rPr>
              <a:t>.</a:t>
            </a:r>
            <a:endParaRPr lang="en-US" sz="2000" dirty="0">
              <a:solidFill>
                <a:schemeClr val="bg1"/>
              </a:solidFill>
            </a:endParaRPr>
          </a:p>
        </p:txBody>
      </p:sp>
      <p:sp>
        <p:nvSpPr>
          <p:cNvPr id="6" name="TextBox 5"/>
          <p:cNvSpPr txBox="1"/>
          <p:nvPr/>
        </p:nvSpPr>
        <p:spPr>
          <a:xfrm>
            <a:off x="420404" y="3164016"/>
            <a:ext cx="10957551" cy="1015663"/>
          </a:xfrm>
          <a:prstGeom prst="rect">
            <a:avLst/>
          </a:prstGeom>
          <a:noFill/>
        </p:spPr>
        <p:txBody>
          <a:bodyPr wrap="none" rtlCol="0">
            <a:spAutoFit/>
          </a:bodyPr>
          <a:lstStyle/>
          <a:p>
            <a:pPr marL="285750" indent="-285750">
              <a:buFont typeface="Wingdings" panose="05000000000000000000" pitchFamily="2" charset="2"/>
              <a:buChar char="§"/>
            </a:pPr>
            <a:r>
              <a:rPr lang="en-US" sz="2000" dirty="0">
                <a:solidFill>
                  <a:schemeClr val="bg1"/>
                </a:solidFill>
              </a:rPr>
              <a:t>If we want to use MC60 module in our application, we need to write a main program in embedded C </a:t>
            </a:r>
            <a:endParaRPr lang="en-US" sz="2000" dirty="0" smtClean="0">
              <a:solidFill>
                <a:schemeClr val="bg1"/>
              </a:solidFill>
            </a:endParaRPr>
          </a:p>
          <a:p>
            <a:r>
              <a:rPr lang="en-US" sz="2000" dirty="0">
                <a:solidFill>
                  <a:schemeClr val="bg1"/>
                </a:solidFill>
              </a:rPr>
              <a:t> </a:t>
            </a:r>
            <a:r>
              <a:rPr lang="en-US" sz="2000" dirty="0" smtClean="0">
                <a:solidFill>
                  <a:schemeClr val="bg1"/>
                </a:solidFill>
              </a:rPr>
              <a:t>    language</a:t>
            </a:r>
            <a:r>
              <a:rPr lang="en-US" sz="2000" dirty="0">
                <a:solidFill>
                  <a:schemeClr val="bg1"/>
                </a:solidFill>
              </a:rPr>
              <a:t>.</a:t>
            </a:r>
          </a:p>
          <a:p>
            <a:endParaRPr lang="en-US" sz="2000" dirty="0"/>
          </a:p>
        </p:txBody>
      </p:sp>
      <p:sp>
        <p:nvSpPr>
          <p:cNvPr id="7" name="TextBox 6"/>
          <p:cNvSpPr txBox="1"/>
          <p:nvPr/>
        </p:nvSpPr>
        <p:spPr>
          <a:xfrm>
            <a:off x="420404" y="4113005"/>
            <a:ext cx="11091178" cy="1015663"/>
          </a:xfrm>
          <a:prstGeom prst="rect">
            <a:avLst/>
          </a:prstGeom>
          <a:noFill/>
        </p:spPr>
        <p:txBody>
          <a:bodyPr wrap="none" rtlCol="0">
            <a:spAutoFit/>
          </a:bodyPr>
          <a:lstStyle/>
          <a:p>
            <a:pPr marL="285750" indent="-285750">
              <a:buFont typeface="Wingdings" panose="05000000000000000000" pitchFamily="2" charset="2"/>
              <a:buChar char="§"/>
            </a:pPr>
            <a:r>
              <a:rPr lang="en-US" sz="2000" dirty="0">
                <a:solidFill>
                  <a:schemeClr val="bg1"/>
                </a:solidFill>
              </a:rPr>
              <a:t>When we buy an MC60 module, quectel gives SDK file for that respective module. In that SDK file </a:t>
            </a:r>
            <a:endParaRPr lang="en-US" sz="2000" dirty="0" smtClean="0">
              <a:solidFill>
                <a:schemeClr val="bg1"/>
              </a:solidFill>
            </a:endParaRPr>
          </a:p>
          <a:p>
            <a:r>
              <a:rPr lang="en-US" sz="2000" dirty="0" smtClean="0">
                <a:solidFill>
                  <a:schemeClr val="bg1"/>
                </a:solidFill>
              </a:rPr>
              <a:t>      they </a:t>
            </a:r>
            <a:r>
              <a:rPr lang="en-US" sz="2000" dirty="0">
                <a:solidFill>
                  <a:schemeClr val="bg1"/>
                </a:solidFill>
              </a:rPr>
              <a:t>already written some default programs like firmware and necessary header files for the module, </a:t>
            </a:r>
            <a:endParaRPr lang="en-US" sz="2000" dirty="0" smtClean="0">
              <a:solidFill>
                <a:schemeClr val="bg1"/>
              </a:solidFill>
            </a:endParaRPr>
          </a:p>
          <a:p>
            <a:r>
              <a:rPr lang="en-US" sz="2000" dirty="0" smtClean="0">
                <a:solidFill>
                  <a:schemeClr val="bg1"/>
                </a:solidFill>
              </a:rPr>
              <a:t>      such </a:t>
            </a:r>
            <a:r>
              <a:rPr lang="en-US" sz="2000" dirty="0">
                <a:solidFill>
                  <a:schemeClr val="bg1"/>
                </a:solidFill>
              </a:rPr>
              <a:t>that we work only on its application layer of the module</a:t>
            </a:r>
            <a:r>
              <a:rPr lang="en-US" sz="2000" dirty="0" smtClean="0">
                <a:solidFill>
                  <a:schemeClr val="bg1"/>
                </a:solidFill>
              </a:rPr>
              <a:t>.</a:t>
            </a:r>
            <a:endParaRPr lang="en-US" sz="2000" dirty="0">
              <a:solidFill>
                <a:schemeClr val="bg1"/>
              </a:solidFill>
            </a:endParaRPr>
          </a:p>
        </p:txBody>
      </p:sp>
      <p:sp>
        <p:nvSpPr>
          <p:cNvPr id="8" name="TextBox 7"/>
          <p:cNvSpPr txBox="1"/>
          <p:nvPr/>
        </p:nvSpPr>
        <p:spPr>
          <a:xfrm>
            <a:off x="420404" y="5339084"/>
            <a:ext cx="10148356" cy="1015663"/>
          </a:xfrm>
          <a:prstGeom prst="rect">
            <a:avLst/>
          </a:prstGeom>
          <a:noFill/>
        </p:spPr>
        <p:txBody>
          <a:bodyPr wrap="none" rtlCol="0">
            <a:spAutoFit/>
          </a:bodyPr>
          <a:lstStyle/>
          <a:p>
            <a:pPr marL="285750" indent="-285750">
              <a:buFont typeface="Wingdings" panose="05000000000000000000" pitchFamily="2" charset="2"/>
              <a:buChar char="§"/>
            </a:pPr>
            <a:r>
              <a:rPr lang="en-US" sz="2000" dirty="0">
                <a:solidFill>
                  <a:schemeClr val="bg1"/>
                </a:solidFill>
              </a:rPr>
              <a:t>By keeping this SDK file and we would write a main program on that file for MC60 module </a:t>
            </a:r>
            <a:r>
              <a:rPr lang="en-US" sz="2000" dirty="0" smtClean="0">
                <a:solidFill>
                  <a:schemeClr val="bg1"/>
                </a:solidFill>
              </a:rPr>
              <a:t>for</a:t>
            </a:r>
          </a:p>
          <a:p>
            <a:r>
              <a:rPr lang="en-US" sz="2000" dirty="0">
                <a:solidFill>
                  <a:schemeClr val="bg1"/>
                </a:solidFill>
              </a:rPr>
              <a:t> </a:t>
            </a:r>
            <a:r>
              <a:rPr lang="en-US" sz="2000" dirty="0" smtClean="0">
                <a:solidFill>
                  <a:schemeClr val="bg1"/>
                </a:solidFill>
              </a:rPr>
              <a:t>    </a:t>
            </a:r>
            <a:r>
              <a:rPr lang="en-US" sz="2000" dirty="0">
                <a:solidFill>
                  <a:schemeClr val="bg1"/>
                </a:solidFill>
              </a:rPr>
              <a:t>our application.</a:t>
            </a:r>
          </a:p>
          <a:p>
            <a:endParaRPr lang="en-US" sz="2000" dirty="0"/>
          </a:p>
        </p:txBody>
      </p:sp>
    </p:spTree>
    <p:extLst>
      <p:ext uri="{BB962C8B-B14F-4D97-AF65-F5344CB8AC3E}">
        <p14:creationId xmlns:p14="http://schemas.microsoft.com/office/powerpoint/2010/main" val="528963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2088</TotalTime>
  <Words>1033</Words>
  <Application>Microsoft Office PowerPoint</Application>
  <PresentationFormat>Widescreen</PresentationFormat>
  <Paragraphs>108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Candara</vt:lpstr>
      <vt:lpstr>Times New Roman</vt:lpstr>
      <vt:lpstr>Wingdings</vt:lpstr>
      <vt:lpstr>Office Theme</vt:lpstr>
      <vt:lpstr>PowerPoint Presentation</vt:lpstr>
      <vt:lpstr>PowerPoint Presentation</vt:lpstr>
      <vt:lpstr>PROPOSED IDEA</vt:lpstr>
      <vt:lpstr>Technology used</vt:lpstr>
      <vt:lpstr>PowerPoint Presentation</vt:lpstr>
      <vt:lpstr>Why MC60 module</vt:lpstr>
      <vt:lpstr>Software used for  designing PCB board</vt:lpstr>
      <vt:lpstr>3D VIEW</vt:lpstr>
      <vt:lpstr>Software</vt:lpstr>
      <vt:lpstr>Real time use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CEO SOUNDAR</cp:lastModifiedBy>
  <cp:revision>528</cp:revision>
  <dcterms:created xsi:type="dcterms:W3CDTF">2016-09-28T22:08:47Z</dcterms:created>
  <dcterms:modified xsi:type="dcterms:W3CDTF">2020-09-28T06:39:14Z</dcterms:modified>
</cp:coreProperties>
</file>